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Catamaran"/>
      <p:regular r:id="rId19"/>
      <p:bold r:id="rId20"/>
    </p:embeddedFont>
    <p:embeddedFont>
      <p:font typeface="Roboto"/>
      <p:regular r:id="rId21"/>
      <p:bold r:id="rId22"/>
      <p:italic r:id="rId23"/>
      <p:boldItalic r:id="rId24"/>
    </p:embeddedFont>
    <p:embeddedFont>
      <p:font typeface="Fira Sans Extra Condensed Medium"/>
      <p:regular r:id="rId25"/>
      <p:bold r:id="rId26"/>
      <p:italic r:id="rId27"/>
      <p:boldItalic r:id="rId28"/>
    </p:embeddedFont>
    <p:embeddedFont>
      <p:font typeface="Source Code Pro"/>
      <p:regular r:id="rId29"/>
      <p:bold r:id="rId30"/>
      <p:italic r:id="rId31"/>
      <p:boldItalic r:id="rId32"/>
    </p:embeddedFont>
    <p:embeddedFont>
      <p:font typeface="Livvic"/>
      <p:regular r:id="rId33"/>
      <p:bold r:id="rId34"/>
      <p:italic r:id="rId35"/>
      <p:boldItalic r:id="rId36"/>
    </p:embeddedFont>
    <p:embeddedFont>
      <p:font typeface="Catamaran Light"/>
      <p:regular r:id="rId37"/>
      <p:bold r:id="rId38"/>
    </p:embeddedFont>
    <p:embeddedFont>
      <p:font typeface="Catamaran Extra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tamaranExtraLight-bold.fntdata"/><Relationship Id="rId20" Type="http://schemas.openxmlformats.org/officeDocument/2006/relationships/font" Target="fonts/Catamaran-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ourceCodeP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italic.fntdata"/><Relationship Id="rId30" Type="http://schemas.openxmlformats.org/officeDocument/2006/relationships/font" Target="fonts/SourceCodePro-bold.fntdata"/><Relationship Id="rId11" Type="http://schemas.openxmlformats.org/officeDocument/2006/relationships/slide" Target="slides/slide5.xml"/><Relationship Id="rId33" Type="http://schemas.openxmlformats.org/officeDocument/2006/relationships/font" Target="fonts/Livvic-regular.fntdata"/><Relationship Id="rId10" Type="http://schemas.openxmlformats.org/officeDocument/2006/relationships/slide" Target="slides/slide4.xml"/><Relationship Id="rId32" Type="http://schemas.openxmlformats.org/officeDocument/2006/relationships/font" Target="fonts/SourceCodePro-boldItalic.fntdata"/><Relationship Id="rId13" Type="http://schemas.openxmlformats.org/officeDocument/2006/relationships/slide" Target="slides/slide7.xml"/><Relationship Id="rId35" Type="http://schemas.openxmlformats.org/officeDocument/2006/relationships/font" Target="fonts/Livvic-italic.fntdata"/><Relationship Id="rId12" Type="http://schemas.openxmlformats.org/officeDocument/2006/relationships/slide" Target="slides/slide6.xml"/><Relationship Id="rId34" Type="http://schemas.openxmlformats.org/officeDocument/2006/relationships/font" Target="fonts/Livvic-bold.fntdata"/><Relationship Id="rId15" Type="http://schemas.openxmlformats.org/officeDocument/2006/relationships/slide" Target="slides/slide9.xml"/><Relationship Id="rId37" Type="http://schemas.openxmlformats.org/officeDocument/2006/relationships/font" Target="fonts/CatamaranLight-regular.fntdata"/><Relationship Id="rId14" Type="http://schemas.openxmlformats.org/officeDocument/2006/relationships/slide" Target="slides/slide8.xml"/><Relationship Id="rId36" Type="http://schemas.openxmlformats.org/officeDocument/2006/relationships/font" Target="fonts/Livvic-boldItalic.fntdata"/><Relationship Id="rId17" Type="http://schemas.openxmlformats.org/officeDocument/2006/relationships/slide" Target="slides/slide11.xml"/><Relationship Id="rId39" Type="http://schemas.openxmlformats.org/officeDocument/2006/relationships/font" Target="fonts/CatamaranExtraLight-regular.fntdata"/><Relationship Id="rId16" Type="http://schemas.openxmlformats.org/officeDocument/2006/relationships/slide" Target="slides/slide10.xml"/><Relationship Id="rId38" Type="http://schemas.openxmlformats.org/officeDocument/2006/relationships/font" Target="fonts/CatamaranLight-bold.fntdata"/><Relationship Id="rId19" Type="http://schemas.openxmlformats.org/officeDocument/2006/relationships/font" Target="fonts/Catamaran-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395621a5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395621a5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395621a5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395621a5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395621a58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395621a58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395621a58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395621a58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395621a5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395621a5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bag might not be full but it still accumulates odor - the only option at this point would be to change the bag, wasting it. Our product resolves this issue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395621a58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395621a58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market research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395621a5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395621a5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395621a58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395621a58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395621a5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395621a5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395621a58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395621a58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Light"/>
              <a:buChar char="❖"/>
            </a:pPr>
            <a:r>
              <a:rPr lang="en" sz="1400">
                <a:latin typeface="Catamaran Light"/>
                <a:ea typeface="Catamaran Light"/>
                <a:cs typeface="Catamaran Light"/>
                <a:sym typeface="Catamaran Light"/>
              </a:rPr>
              <a:t>hypochlorite disinfectant- bleach 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395621a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395621a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395621a58_5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395621a58_5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54" name="Shape 54"/>
        <p:cNvGrpSpPr/>
        <p:nvPr/>
      </p:nvGrpSpPr>
      <p:grpSpPr>
        <a:xfrm>
          <a:off x="0" y="0"/>
          <a:ext cx="0" cy="0"/>
          <a:chOff x="0" y="0"/>
          <a:chExt cx="0" cy="0"/>
        </a:xfrm>
      </p:grpSpPr>
      <p:sp>
        <p:nvSpPr>
          <p:cNvPr id="55" name="Google Shape;55;p14"/>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56" name="Google Shape;56;p14"/>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
        <p:nvSpPr>
          <p:cNvPr id="57" name="Google Shape;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spTree>
      <p:nvGrpSpPr>
        <p:cNvPr id="58" name="Shape 58"/>
        <p:cNvGrpSpPr/>
        <p:nvPr/>
      </p:nvGrpSpPr>
      <p:grpSpPr>
        <a:xfrm>
          <a:off x="0" y="0"/>
          <a:ext cx="0" cy="0"/>
          <a:chOff x="0" y="0"/>
          <a:chExt cx="0" cy="0"/>
        </a:xfrm>
      </p:grpSpPr>
      <p:sp>
        <p:nvSpPr>
          <p:cNvPr id="59" name="Google Shape;59;p15"/>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0" name="Google Shape;60;p15"/>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1" name="Google Shape;61;p15"/>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5"/>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3" name="Google Shape;63;p15"/>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4" name="Google Shape;64;p15"/>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5"/>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6" name="Google Shape;66;p15"/>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7" name="Google Shape;67;p15"/>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5"/>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5"/>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0" name="Google Shape;70;p15"/>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 name="Google Shape;71;p15"/>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5"/>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3" name="Google Shape;73;p15"/>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4" name="Google Shape;74;p15"/>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3">
    <p:spTree>
      <p:nvGrpSpPr>
        <p:cNvPr id="76" name="Shape 76"/>
        <p:cNvGrpSpPr/>
        <p:nvPr/>
      </p:nvGrpSpPr>
      <p:grpSpPr>
        <a:xfrm>
          <a:off x="0" y="0"/>
          <a:ext cx="0" cy="0"/>
          <a:chOff x="0" y="0"/>
          <a:chExt cx="0" cy="0"/>
        </a:xfrm>
      </p:grpSpPr>
      <p:sp>
        <p:nvSpPr>
          <p:cNvPr id="77" name="Google Shape;77;p16"/>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78" name="Google Shape;78;p16"/>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
        <p:nvSpPr>
          <p:cNvPr id="79" name="Google Shape;7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1">
  <p:cSld name="CUSTOM_27_1_1">
    <p:spTree>
      <p:nvGrpSpPr>
        <p:cNvPr id="80" name="Shape 80"/>
        <p:cNvGrpSpPr/>
        <p:nvPr/>
      </p:nvGrpSpPr>
      <p:grpSpPr>
        <a:xfrm>
          <a:off x="0" y="0"/>
          <a:ext cx="0" cy="0"/>
          <a:chOff x="0" y="0"/>
          <a:chExt cx="0" cy="0"/>
        </a:xfrm>
      </p:grpSpPr>
      <p:sp>
        <p:nvSpPr>
          <p:cNvPr id="81" name="Google Shape;81;p17"/>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 name="Google Shape;82;p17"/>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3" name="Google Shape;83;p17"/>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7"/>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7"/>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7"/>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7" name="Google Shape;87;p17"/>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7"/>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 name="Google Shape;89;p17"/>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0" name="Google Shape;9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CUSTOM_27">
    <p:spTree>
      <p:nvGrpSpPr>
        <p:cNvPr id="91" name="Shape 91"/>
        <p:cNvGrpSpPr/>
        <p:nvPr/>
      </p:nvGrpSpPr>
      <p:grpSpPr>
        <a:xfrm>
          <a:off x="0" y="0"/>
          <a:ext cx="0" cy="0"/>
          <a:chOff x="0" y="0"/>
          <a:chExt cx="0" cy="0"/>
        </a:xfrm>
      </p:grpSpPr>
      <p:sp>
        <p:nvSpPr>
          <p:cNvPr id="92" name="Google Shape;92;p18"/>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93" name="Google Shape;93;p18"/>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8"/>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95" name="Google Shape;95;p18"/>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6" name="Google Shape;96;p18"/>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7" name="Google Shape;97;p18"/>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98" name="Google Shape;98;p18"/>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4">
    <p:spTree>
      <p:nvGrpSpPr>
        <p:cNvPr id="100" name="Shape 100"/>
        <p:cNvGrpSpPr/>
        <p:nvPr/>
      </p:nvGrpSpPr>
      <p:grpSpPr>
        <a:xfrm>
          <a:off x="0" y="0"/>
          <a:ext cx="0" cy="0"/>
          <a:chOff x="0" y="0"/>
          <a:chExt cx="0" cy="0"/>
        </a:xfrm>
      </p:grpSpPr>
      <p:sp>
        <p:nvSpPr>
          <p:cNvPr id="101" name="Google Shape;101;p19"/>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02" name="Google Shape;102;p19"/>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03" name="Google Shape;10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8">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20"/>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
        <p:nvSpPr>
          <p:cNvPr id="107" name="Google Shape;10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16">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0" name="Google Shape;110;p21"/>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11" name="Google Shape;11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16_1">
    <p:spTree>
      <p:nvGrpSpPr>
        <p:cNvPr id="112" name="Shape 112"/>
        <p:cNvGrpSpPr/>
        <p:nvPr/>
      </p:nvGrpSpPr>
      <p:grpSpPr>
        <a:xfrm>
          <a:off x="0" y="0"/>
          <a:ext cx="0" cy="0"/>
          <a:chOff x="0" y="0"/>
          <a:chExt cx="0" cy="0"/>
        </a:xfrm>
      </p:grpSpPr>
      <p:sp>
        <p:nvSpPr>
          <p:cNvPr id="113" name="Google Shape;113;p22"/>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4" name="Google Shape;114;p22"/>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15" name="Google Shape;11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35">
    <p:spTree>
      <p:nvGrpSpPr>
        <p:cNvPr id="116" name="Shape 116"/>
        <p:cNvGrpSpPr/>
        <p:nvPr/>
      </p:nvGrpSpPr>
      <p:grpSpPr>
        <a:xfrm>
          <a:off x="0" y="0"/>
          <a:ext cx="0" cy="0"/>
          <a:chOff x="0" y="0"/>
          <a:chExt cx="0" cy="0"/>
        </a:xfrm>
      </p:grpSpPr>
      <p:sp>
        <p:nvSpPr>
          <p:cNvPr id="117" name="Google Shape;117;p23"/>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latin typeface="Catamaran Light"/>
                <a:ea typeface="Catamaran Light"/>
                <a:cs typeface="Catamaran Light"/>
                <a:sym typeface="Catamaran Light"/>
              </a:defRPr>
            </a:lvl2pPr>
            <a:lvl3pPr lvl="2" rtl="0" algn="ctr">
              <a:spcBef>
                <a:spcPts val="0"/>
              </a:spcBef>
              <a:spcAft>
                <a:spcPts val="0"/>
              </a:spcAft>
              <a:buNone/>
              <a:defRPr sz="3600">
                <a:latin typeface="Catamaran Light"/>
                <a:ea typeface="Catamaran Light"/>
                <a:cs typeface="Catamaran Light"/>
                <a:sym typeface="Catamaran Light"/>
              </a:defRPr>
            </a:lvl3pPr>
            <a:lvl4pPr lvl="3" rtl="0" algn="ctr">
              <a:spcBef>
                <a:spcPts val="0"/>
              </a:spcBef>
              <a:spcAft>
                <a:spcPts val="0"/>
              </a:spcAft>
              <a:buNone/>
              <a:defRPr sz="3600">
                <a:latin typeface="Catamaran Light"/>
                <a:ea typeface="Catamaran Light"/>
                <a:cs typeface="Catamaran Light"/>
                <a:sym typeface="Catamaran Light"/>
              </a:defRPr>
            </a:lvl4pPr>
            <a:lvl5pPr lvl="4" rtl="0" algn="ctr">
              <a:spcBef>
                <a:spcPts val="0"/>
              </a:spcBef>
              <a:spcAft>
                <a:spcPts val="0"/>
              </a:spcAft>
              <a:buNone/>
              <a:defRPr sz="3600">
                <a:latin typeface="Catamaran Light"/>
                <a:ea typeface="Catamaran Light"/>
                <a:cs typeface="Catamaran Light"/>
                <a:sym typeface="Catamaran Light"/>
              </a:defRPr>
            </a:lvl5pPr>
            <a:lvl6pPr lvl="5" rtl="0" algn="ctr">
              <a:spcBef>
                <a:spcPts val="0"/>
              </a:spcBef>
              <a:spcAft>
                <a:spcPts val="0"/>
              </a:spcAft>
              <a:buNone/>
              <a:defRPr sz="3600">
                <a:latin typeface="Catamaran Light"/>
                <a:ea typeface="Catamaran Light"/>
                <a:cs typeface="Catamaran Light"/>
                <a:sym typeface="Catamaran Light"/>
              </a:defRPr>
            </a:lvl6pPr>
            <a:lvl7pPr lvl="6" rtl="0" algn="ctr">
              <a:spcBef>
                <a:spcPts val="0"/>
              </a:spcBef>
              <a:spcAft>
                <a:spcPts val="0"/>
              </a:spcAft>
              <a:buNone/>
              <a:defRPr sz="3600">
                <a:latin typeface="Catamaran Light"/>
                <a:ea typeface="Catamaran Light"/>
                <a:cs typeface="Catamaran Light"/>
                <a:sym typeface="Catamaran Light"/>
              </a:defRPr>
            </a:lvl7pPr>
            <a:lvl8pPr lvl="7" rtl="0" algn="ctr">
              <a:spcBef>
                <a:spcPts val="0"/>
              </a:spcBef>
              <a:spcAft>
                <a:spcPts val="0"/>
              </a:spcAft>
              <a:buNone/>
              <a:defRPr sz="3600">
                <a:latin typeface="Catamaran Light"/>
                <a:ea typeface="Catamaran Light"/>
                <a:cs typeface="Catamaran Light"/>
                <a:sym typeface="Catamaran Light"/>
              </a:defRPr>
            </a:lvl8pPr>
            <a:lvl9pPr lvl="8" rtl="0" algn="ctr">
              <a:spcBef>
                <a:spcPts val="0"/>
              </a:spcBef>
              <a:spcAft>
                <a:spcPts val="0"/>
              </a:spcAft>
              <a:buNone/>
              <a:defRPr sz="3600">
                <a:latin typeface="Catamaran Light"/>
                <a:ea typeface="Catamaran Light"/>
                <a:cs typeface="Catamaran Light"/>
                <a:sym typeface="Catamaran Light"/>
              </a:defRPr>
            </a:lvl9pPr>
          </a:lstStyle>
          <a:p/>
        </p:txBody>
      </p:sp>
      <p:sp>
        <p:nvSpPr>
          <p:cNvPr id="118" name="Google Shape;11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38">
    <p:spTree>
      <p:nvGrpSpPr>
        <p:cNvPr id="119" name="Shape 119"/>
        <p:cNvGrpSpPr/>
        <p:nvPr/>
      </p:nvGrpSpPr>
      <p:grpSpPr>
        <a:xfrm>
          <a:off x="0" y="0"/>
          <a:ext cx="0" cy="0"/>
          <a:chOff x="0" y="0"/>
          <a:chExt cx="0" cy="0"/>
        </a:xfrm>
      </p:grpSpPr>
      <p:sp>
        <p:nvSpPr>
          <p:cNvPr id="120" name="Google Shape;120;p24"/>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1" name="Google Shape;121;p24"/>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122" name="Google Shape;12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30">
    <p:spTree>
      <p:nvGrpSpPr>
        <p:cNvPr id="123" name="Shape 123"/>
        <p:cNvGrpSpPr/>
        <p:nvPr/>
      </p:nvGrpSpPr>
      <p:grpSpPr>
        <a:xfrm>
          <a:off x="0" y="0"/>
          <a:ext cx="0" cy="0"/>
          <a:chOff x="0" y="0"/>
          <a:chExt cx="0" cy="0"/>
        </a:xfrm>
      </p:grpSpPr>
      <p:sp>
        <p:nvSpPr>
          <p:cNvPr id="124" name="Google Shape;124;p25"/>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 name="Google Shape;125;p25"/>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6" name="Google Shape;126;p25"/>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 name="Google Shape;127;p25"/>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8" name="Google Shape;128;p25"/>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9" name="Google Shape;129;p25"/>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0" name="Google Shape;130;p25"/>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1" name="Google Shape;131;p25"/>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2" name="Google Shape;132;p25"/>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3" name="Google Shape;133;p25"/>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25"/>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5" name="Google Shape;135;p25"/>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6" name="Google Shape;136;p25"/>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7" name="Google Shape;13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31">
    <p:spTree>
      <p:nvGrpSpPr>
        <p:cNvPr id="138" name="Shape 138"/>
        <p:cNvGrpSpPr/>
        <p:nvPr/>
      </p:nvGrpSpPr>
      <p:grpSpPr>
        <a:xfrm>
          <a:off x="0" y="0"/>
          <a:ext cx="0" cy="0"/>
          <a:chOff x="0" y="0"/>
          <a:chExt cx="0" cy="0"/>
        </a:xfrm>
      </p:grpSpPr>
      <p:sp>
        <p:nvSpPr>
          <p:cNvPr id="139" name="Google Shape;139;p26"/>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 name="Google Shape;14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1">
  <p:cSld name="CUSTOM_21">
    <p:spTree>
      <p:nvGrpSpPr>
        <p:cNvPr id="141" name="Shape 141"/>
        <p:cNvGrpSpPr/>
        <p:nvPr/>
      </p:nvGrpSpPr>
      <p:grpSpPr>
        <a:xfrm>
          <a:off x="0" y="0"/>
          <a:ext cx="0" cy="0"/>
          <a:chOff x="0" y="0"/>
          <a:chExt cx="0" cy="0"/>
        </a:xfrm>
      </p:grpSpPr>
      <p:sp>
        <p:nvSpPr>
          <p:cNvPr id="142" name="Google Shape;142;p27"/>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3" name="Google Shape;143;p27"/>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4" name="Google Shape;144;p27"/>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5" name="Google Shape;145;p27"/>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6" name="Google Shape;146;p27"/>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7" name="Google Shape;14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5">
  <p:cSld name="CUSTOM_32">
    <p:spTree>
      <p:nvGrpSpPr>
        <p:cNvPr id="148" name="Shape 148"/>
        <p:cNvGrpSpPr/>
        <p:nvPr/>
      </p:nvGrpSpPr>
      <p:grpSpPr>
        <a:xfrm>
          <a:off x="0" y="0"/>
          <a:ext cx="0" cy="0"/>
          <a:chOff x="0" y="0"/>
          <a:chExt cx="0" cy="0"/>
        </a:xfrm>
      </p:grpSpPr>
      <p:sp>
        <p:nvSpPr>
          <p:cNvPr id="149" name="Google Shape;149;p28"/>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0" name="Google Shape;150;p28"/>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1" name="Google Shape;15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p:cSld name="CUSTOM_33">
    <p:spTree>
      <p:nvGrpSpPr>
        <p:cNvPr id="152" name="Shape 152"/>
        <p:cNvGrpSpPr/>
        <p:nvPr/>
      </p:nvGrpSpPr>
      <p:grpSpPr>
        <a:xfrm>
          <a:off x="0" y="0"/>
          <a:ext cx="0" cy="0"/>
          <a:chOff x="0" y="0"/>
          <a:chExt cx="0" cy="0"/>
        </a:xfrm>
      </p:grpSpPr>
      <p:sp>
        <p:nvSpPr>
          <p:cNvPr id="153" name="Google Shape;153;p29"/>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54" name="Google Shape;154;p29"/>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55" name="Google Shape;155;p29"/>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6" name="Google Shape;156;p29"/>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7" name="Google Shape;157;p29"/>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58" name="Google Shape;158;p29"/>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9" name="Google Shape;159;p29"/>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0" name="Google Shape;16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34">
    <p:spTree>
      <p:nvGrpSpPr>
        <p:cNvPr id="161" name="Shape 161"/>
        <p:cNvGrpSpPr/>
        <p:nvPr/>
      </p:nvGrpSpPr>
      <p:grpSpPr>
        <a:xfrm>
          <a:off x="0" y="0"/>
          <a:ext cx="0" cy="0"/>
          <a:chOff x="0" y="0"/>
          <a:chExt cx="0" cy="0"/>
        </a:xfrm>
      </p:grpSpPr>
      <p:sp>
        <p:nvSpPr>
          <p:cNvPr id="162" name="Google Shape;162;p30"/>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3" name="Google Shape;163;p30"/>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4" name="Google Shape;164;p30"/>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5" name="Google Shape;165;p30"/>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66" name="Google Shape;166;p30"/>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7" name="Google Shape;16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6">
  <p:cSld name="CUSTOM_11_1_2_1">
    <p:spTree>
      <p:nvGrpSpPr>
        <p:cNvPr id="168" name="Shape 168"/>
        <p:cNvGrpSpPr/>
        <p:nvPr/>
      </p:nvGrpSpPr>
      <p:grpSpPr>
        <a:xfrm>
          <a:off x="0" y="0"/>
          <a:ext cx="0" cy="0"/>
          <a:chOff x="0" y="0"/>
          <a:chExt cx="0" cy="0"/>
        </a:xfrm>
      </p:grpSpPr>
      <p:sp>
        <p:nvSpPr>
          <p:cNvPr id="169" name="Google Shape;169;p31"/>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70" name="Google Shape;170;p31"/>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171" name="Google Shape;1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25">
    <p:spTree>
      <p:nvGrpSpPr>
        <p:cNvPr id="172" name="Shape 172"/>
        <p:cNvGrpSpPr/>
        <p:nvPr/>
      </p:nvGrpSpPr>
      <p:grpSpPr>
        <a:xfrm>
          <a:off x="0" y="0"/>
          <a:ext cx="0" cy="0"/>
          <a:chOff x="0" y="0"/>
          <a:chExt cx="0" cy="0"/>
        </a:xfrm>
      </p:grpSpPr>
      <p:sp>
        <p:nvSpPr>
          <p:cNvPr id="173" name="Google Shape;173;p32"/>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74" name="Google Shape;174;p32"/>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5" name="Google Shape;17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25_1">
    <p:spTree>
      <p:nvGrpSpPr>
        <p:cNvPr id="176" name="Shape 176"/>
        <p:cNvGrpSpPr/>
        <p:nvPr/>
      </p:nvGrpSpPr>
      <p:grpSpPr>
        <a:xfrm>
          <a:off x="0" y="0"/>
          <a:ext cx="0" cy="0"/>
          <a:chOff x="0" y="0"/>
          <a:chExt cx="0" cy="0"/>
        </a:xfrm>
      </p:grpSpPr>
      <p:sp>
        <p:nvSpPr>
          <p:cNvPr id="177" name="Google Shape;177;p33"/>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78" name="Google Shape;178;p33"/>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9" name="Google Shape;179;p33"/>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180" name="Google Shape;18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atamaran Light"/>
                <a:ea typeface="Catamaran Light"/>
                <a:cs typeface="Catamaran Light"/>
                <a:sym typeface="Catamaran Light"/>
              </a:defRPr>
            </a:lvl1pPr>
            <a:lvl2pPr lvl="1" rtl="0" algn="r">
              <a:buNone/>
              <a:defRPr sz="1300">
                <a:solidFill>
                  <a:schemeClr val="dk1"/>
                </a:solidFill>
                <a:latin typeface="Catamaran Light"/>
                <a:ea typeface="Catamaran Light"/>
                <a:cs typeface="Catamaran Light"/>
                <a:sym typeface="Catamaran Light"/>
              </a:defRPr>
            </a:lvl2pPr>
            <a:lvl3pPr lvl="2" rtl="0" algn="r">
              <a:buNone/>
              <a:defRPr sz="1300">
                <a:solidFill>
                  <a:schemeClr val="dk1"/>
                </a:solidFill>
                <a:latin typeface="Catamaran Light"/>
                <a:ea typeface="Catamaran Light"/>
                <a:cs typeface="Catamaran Light"/>
                <a:sym typeface="Catamaran Light"/>
              </a:defRPr>
            </a:lvl3pPr>
            <a:lvl4pPr lvl="3" rtl="0" algn="r">
              <a:buNone/>
              <a:defRPr sz="1300">
                <a:solidFill>
                  <a:schemeClr val="dk1"/>
                </a:solidFill>
                <a:latin typeface="Catamaran Light"/>
                <a:ea typeface="Catamaran Light"/>
                <a:cs typeface="Catamaran Light"/>
                <a:sym typeface="Catamaran Light"/>
              </a:defRPr>
            </a:lvl4pPr>
            <a:lvl5pPr lvl="4" rtl="0" algn="r">
              <a:buNone/>
              <a:defRPr sz="1300">
                <a:solidFill>
                  <a:schemeClr val="dk1"/>
                </a:solidFill>
                <a:latin typeface="Catamaran Light"/>
                <a:ea typeface="Catamaran Light"/>
                <a:cs typeface="Catamaran Light"/>
                <a:sym typeface="Catamaran Light"/>
              </a:defRPr>
            </a:lvl5pPr>
            <a:lvl6pPr lvl="5" rtl="0" algn="r">
              <a:buNone/>
              <a:defRPr sz="1300">
                <a:solidFill>
                  <a:schemeClr val="dk1"/>
                </a:solidFill>
                <a:latin typeface="Catamaran Light"/>
                <a:ea typeface="Catamaran Light"/>
                <a:cs typeface="Catamaran Light"/>
                <a:sym typeface="Catamaran Light"/>
              </a:defRPr>
            </a:lvl6pPr>
            <a:lvl7pPr lvl="6" rtl="0" algn="r">
              <a:buNone/>
              <a:defRPr sz="1300">
                <a:solidFill>
                  <a:schemeClr val="dk1"/>
                </a:solidFill>
                <a:latin typeface="Catamaran Light"/>
                <a:ea typeface="Catamaran Light"/>
                <a:cs typeface="Catamaran Light"/>
                <a:sym typeface="Catamaran Light"/>
              </a:defRPr>
            </a:lvl7pPr>
            <a:lvl8pPr lvl="7" rtl="0" algn="r">
              <a:buNone/>
              <a:defRPr sz="1300">
                <a:solidFill>
                  <a:schemeClr val="dk1"/>
                </a:solidFill>
                <a:latin typeface="Catamaran Light"/>
                <a:ea typeface="Catamaran Light"/>
                <a:cs typeface="Catamaran Light"/>
                <a:sym typeface="Catamaran Light"/>
              </a:defRPr>
            </a:lvl8pPr>
            <a:lvl9pPr lvl="8" rtl="0" algn="r">
              <a:buNone/>
              <a:defRPr sz="1300">
                <a:solidFill>
                  <a:schemeClr val="dk1"/>
                </a:solidFill>
                <a:latin typeface="Catamaran Light"/>
                <a:ea typeface="Catamaran Light"/>
                <a:cs typeface="Catamaran Light"/>
                <a:sym typeface="Catamaran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jpg"/><Relationship Id="rId9" Type="http://schemas.openxmlformats.org/officeDocument/2006/relationships/image" Target="../media/image1.png"/><Relationship Id="rId5" Type="http://schemas.openxmlformats.org/officeDocument/2006/relationships/image" Target="../media/image8.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mt="75000"/>
          </a:blip>
          <a:stretch>
            <a:fillRect/>
          </a:stretch>
        </p:blipFill>
        <p:spPr>
          <a:xfrm>
            <a:off x="1846240" y="0"/>
            <a:ext cx="7297921" cy="5143500"/>
          </a:xfrm>
          <a:prstGeom prst="rect">
            <a:avLst/>
          </a:prstGeom>
          <a:noFill/>
          <a:ln>
            <a:noFill/>
          </a:ln>
        </p:spPr>
      </p:pic>
      <p:sp>
        <p:nvSpPr>
          <p:cNvPr id="186" name="Google Shape;186;p34"/>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4"/>
          <p:cNvSpPr txBox="1"/>
          <p:nvPr>
            <p:ph idx="1" type="subTitle"/>
          </p:nvPr>
        </p:nvSpPr>
        <p:spPr>
          <a:xfrm>
            <a:off x="1039575" y="3358800"/>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tamaran"/>
                <a:ea typeface="Catamaran"/>
                <a:cs typeface="Catamaran"/>
                <a:sym typeface="Catamaran"/>
              </a:rPr>
              <a:t>Playbook Pitch</a:t>
            </a:r>
            <a:endParaRPr b="1">
              <a:solidFill>
                <a:schemeClr val="lt1"/>
              </a:solidFill>
              <a:latin typeface="Catamaran"/>
              <a:ea typeface="Catamaran"/>
              <a:cs typeface="Catamaran"/>
              <a:sym typeface="Catamaran"/>
            </a:endParaRPr>
          </a:p>
          <a:p>
            <a:pPr indent="0" lvl="0" marL="0" rtl="0" algn="l">
              <a:spcBef>
                <a:spcPts val="0"/>
              </a:spcBef>
              <a:spcAft>
                <a:spcPts val="0"/>
              </a:spcAft>
              <a:buNone/>
            </a:pPr>
            <a:r>
              <a:rPr lang="en">
                <a:solidFill>
                  <a:schemeClr val="lt1"/>
                </a:solidFill>
              </a:rPr>
              <a:t>Brett Chevalier, Charles Lazimi, Annalina Becker, Shaila Patel, Jaeyong Sin, and Johnny Li</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88" name="Google Shape;188;p34"/>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4"/>
          <p:cNvPicPr preferRelativeResize="0"/>
          <p:nvPr/>
        </p:nvPicPr>
        <p:blipFill>
          <a:blip r:embed="rId4">
            <a:alphaModFix/>
          </a:blip>
          <a:stretch>
            <a:fillRect/>
          </a:stretch>
        </p:blipFill>
        <p:spPr>
          <a:xfrm>
            <a:off x="1024375" y="1423700"/>
            <a:ext cx="4186925" cy="130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AND ACTION PLAN</a:t>
            </a:r>
            <a:endParaRPr/>
          </a:p>
        </p:txBody>
      </p:sp>
      <p:sp>
        <p:nvSpPr>
          <p:cNvPr id="272" name="Google Shape;272;p4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275" name="Google Shape;275;p43"/>
          <p:cNvSpPr txBox="1"/>
          <p:nvPr/>
        </p:nvSpPr>
        <p:spPr>
          <a:xfrm>
            <a:off x="1227774" y="6596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276" name="Google Shape;276;p43"/>
          <p:cNvSpPr txBox="1"/>
          <p:nvPr/>
        </p:nvSpPr>
        <p:spPr>
          <a:xfrm>
            <a:off x="859325" y="13234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Catamaran"/>
                <a:ea typeface="Catamaran"/>
                <a:cs typeface="Catamaran"/>
                <a:sym typeface="Catamaran"/>
              </a:rPr>
              <a:t>Create a High Fidelity Prototype</a:t>
            </a:r>
            <a:endParaRPr b="1" sz="1000">
              <a:solidFill>
                <a:srgbClr val="858585"/>
              </a:solidFill>
              <a:latin typeface="Catamaran"/>
              <a:ea typeface="Catamaran"/>
              <a:cs typeface="Catamaran"/>
              <a:sym typeface="Catamaran"/>
            </a:endParaRPr>
          </a:p>
        </p:txBody>
      </p:sp>
      <p:sp>
        <p:nvSpPr>
          <p:cNvPr id="277" name="Google Shape;277;p43"/>
          <p:cNvSpPr txBox="1"/>
          <p:nvPr/>
        </p:nvSpPr>
        <p:spPr>
          <a:xfrm>
            <a:off x="839200" y="1780225"/>
            <a:ext cx="1545600" cy="24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What: Finalize the design of the canister, what it will be made out of, what the spray is made of, and the mechanism of the smell detector.</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Who: Team + Chemical Engineers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When: 4 months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Resources: A design lab, money</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Success: A successful high-fidelity prototype built</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(may need to come back to this step depending on the next step)</a:t>
            </a:r>
            <a:endParaRPr sz="800">
              <a:solidFill>
                <a:srgbClr val="858585"/>
              </a:solidFill>
              <a:latin typeface="Catamaran"/>
              <a:ea typeface="Catamaran"/>
              <a:cs typeface="Catamaran"/>
              <a:sym typeface="Catamaran"/>
            </a:endParaRPr>
          </a:p>
        </p:txBody>
      </p:sp>
      <p:sp>
        <p:nvSpPr>
          <p:cNvPr id="278" name="Google Shape;278;p43"/>
          <p:cNvSpPr/>
          <p:nvPr/>
        </p:nvSpPr>
        <p:spPr>
          <a:xfrm flipH="1">
            <a:off x="706525" y="935025"/>
            <a:ext cx="1834800" cy="143400"/>
          </a:xfrm>
          <a:prstGeom prst="parallelogram">
            <a:avLst>
              <a:gd fmla="val 96952"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9" name="Google Shape;279;p43"/>
          <p:cNvSpPr/>
          <p:nvPr/>
        </p:nvSpPr>
        <p:spPr>
          <a:xfrm>
            <a:off x="706625" y="1088849"/>
            <a:ext cx="1834800" cy="143400"/>
          </a:xfrm>
          <a:prstGeom prst="parallelogram">
            <a:avLst>
              <a:gd fmla="val 96952"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3"/>
          <p:cNvSpPr txBox="1"/>
          <p:nvPr/>
        </p:nvSpPr>
        <p:spPr>
          <a:xfrm>
            <a:off x="2936723" y="6596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sp>
        <p:nvSpPr>
          <p:cNvPr id="281" name="Google Shape;281;p43"/>
          <p:cNvSpPr txBox="1"/>
          <p:nvPr/>
        </p:nvSpPr>
        <p:spPr>
          <a:xfrm>
            <a:off x="2568274" y="1171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Catamaran"/>
                <a:ea typeface="Catamaran"/>
                <a:cs typeface="Catamaran"/>
                <a:sym typeface="Catamaran"/>
              </a:rPr>
              <a:t>Test the Prototype</a:t>
            </a:r>
            <a:endParaRPr b="1" sz="1000">
              <a:solidFill>
                <a:srgbClr val="858585"/>
              </a:solidFill>
              <a:latin typeface="Catamaran"/>
              <a:ea typeface="Catamaran"/>
              <a:cs typeface="Catamaran"/>
              <a:sym typeface="Catamaran"/>
            </a:endParaRPr>
          </a:p>
        </p:txBody>
      </p:sp>
      <p:sp>
        <p:nvSpPr>
          <p:cNvPr id="282" name="Google Shape;282;p43"/>
          <p:cNvSpPr txBox="1"/>
          <p:nvPr/>
        </p:nvSpPr>
        <p:spPr>
          <a:xfrm>
            <a:off x="2548150" y="1780225"/>
            <a:ext cx="1545600" cy="24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What: Testing the prototype and collecting the data to determine its success. they will be using it over a long period of time.</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Who: Volunteers from hoi polloi and the team</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When: 2 months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Resources: Excel to keep track of the data, copies of the prototype.</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Success: Gather enough data to know exactly what needs to be changed before moving on.</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800">
              <a:solidFill>
                <a:srgbClr val="858585"/>
              </a:solidFill>
              <a:latin typeface="Roboto"/>
              <a:ea typeface="Roboto"/>
              <a:cs typeface="Roboto"/>
              <a:sym typeface="Roboto"/>
            </a:endParaRPr>
          </a:p>
        </p:txBody>
      </p:sp>
      <p:sp>
        <p:nvSpPr>
          <p:cNvPr id="283" name="Google Shape;283;p43"/>
          <p:cNvSpPr/>
          <p:nvPr/>
        </p:nvSpPr>
        <p:spPr>
          <a:xfrm flipH="1">
            <a:off x="2415474" y="935025"/>
            <a:ext cx="1834800" cy="143400"/>
          </a:xfrm>
          <a:prstGeom prst="parallelogram">
            <a:avLst>
              <a:gd fmla="val 96952"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4" name="Google Shape;284;p43"/>
          <p:cNvSpPr/>
          <p:nvPr/>
        </p:nvSpPr>
        <p:spPr>
          <a:xfrm>
            <a:off x="2415574" y="1088849"/>
            <a:ext cx="1834800" cy="143400"/>
          </a:xfrm>
          <a:prstGeom prst="parallelogram">
            <a:avLst>
              <a:gd fmla="val 96952"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txBox="1"/>
          <p:nvPr/>
        </p:nvSpPr>
        <p:spPr>
          <a:xfrm>
            <a:off x="4648568" y="658914"/>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86" name="Google Shape;286;p43"/>
          <p:cNvSpPr txBox="1"/>
          <p:nvPr/>
        </p:nvSpPr>
        <p:spPr>
          <a:xfrm>
            <a:off x="4280120" y="1322714"/>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Catamaran"/>
                <a:ea typeface="Catamaran"/>
                <a:cs typeface="Catamaran"/>
                <a:sym typeface="Catamaran"/>
              </a:rPr>
              <a:t>Talk to potential sponsors</a:t>
            </a:r>
            <a:endParaRPr b="1" sz="1000">
              <a:solidFill>
                <a:srgbClr val="858585"/>
              </a:solidFill>
              <a:latin typeface="Catamaran"/>
              <a:ea typeface="Catamaran"/>
              <a:cs typeface="Catamaran"/>
              <a:sym typeface="Catamaran"/>
            </a:endParaRPr>
          </a:p>
        </p:txBody>
      </p:sp>
      <p:sp>
        <p:nvSpPr>
          <p:cNvPr id="287" name="Google Shape;287;p43"/>
          <p:cNvSpPr txBox="1"/>
          <p:nvPr/>
        </p:nvSpPr>
        <p:spPr>
          <a:xfrm>
            <a:off x="4260000" y="1779551"/>
            <a:ext cx="1545600" cy="24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What: Talk to investors to collect funds to start the project.</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Who: The team + investors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When: 6 months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Resources: Team, pitch, a network of people</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Success: Enough money to manufacture the products, and distribute them to retailers.</a:t>
            </a:r>
            <a:endParaRPr sz="800">
              <a:solidFill>
                <a:srgbClr val="858585"/>
              </a:solidFill>
              <a:latin typeface="Catamaran"/>
              <a:ea typeface="Catamaran"/>
              <a:cs typeface="Catamaran"/>
              <a:sym typeface="Catamaran"/>
            </a:endParaRPr>
          </a:p>
        </p:txBody>
      </p:sp>
      <p:sp>
        <p:nvSpPr>
          <p:cNvPr id="288" name="Google Shape;288;p43"/>
          <p:cNvSpPr/>
          <p:nvPr/>
        </p:nvSpPr>
        <p:spPr>
          <a:xfrm flipH="1">
            <a:off x="4127319" y="934314"/>
            <a:ext cx="1834800" cy="143400"/>
          </a:xfrm>
          <a:prstGeom prst="parallelogram">
            <a:avLst>
              <a:gd fmla="val 96952"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9" name="Google Shape;289;p43"/>
          <p:cNvSpPr/>
          <p:nvPr/>
        </p:nvSpPr>
        <p:spPr>
          <a:xfrm>
            <a:off x="4127419" y="1088138"/>
            <a:ext cx="1834800" cy="143400"/>
          </a:xfrm>
          <a:prstGeom prst="parallelogram">
            <a:avLst>
              <a:gd fmla="val 96952"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txBox="1"/>
          <p:nvPr/>
        </p:nvSpPr>
        <p:spPr>
          <a:xfrm>
            <a:off x="6361832" y="658903"/>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91" name="Google Shape;291;p43"/>
          <p:cNvSpPr txBox="1"/>
          <p:nvPr/>
        </p:nvSpPr>
        <p:spPr>
          <a:xfrm>
            <a:off x="5993383" y="1170303"/>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Catamaran"/>
                <a:ea typeface="Catamaran"/>
                <a:cs typeface="Catamaran"/>
                <a:sym typeface="Catamaran"/>
              </a:rPr>
              <a:t>Launch the product</a:t>
            </a:r>
            <a:endParaRPr b="1" sz="1000">
              <a:solidFill>
                <a:srgbClr val="858585"/>
              </a:solidFill>
              <a:latin typeface="Catamaran"/>
              <a:ea typeface="Catamaran"/>
              <a:cs typeface="Catamaran"/>
              <a:sym typeface="Catamaran"/>
            </a:endParaRPr>
          </a:p>
        </p:txBody>
      </p:sp>
      <p:sp>
        <p:nvSpPr>
          <p:cNvPr id="292" name="Google Shape;292;p43"/>
          <p:cNvSpPr txBox="1"/>
          <p:nvPr/>
        </p:nvSpPr>
        <p:spPr>
          <a:xfrm>
            <a:off x="5973250" y="1779494"/>
            <a:ext cx="1545600" cy="24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What: Manufacture and sell it to distributors.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Who: Team + Retailers such as Amazon and Walmart</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When: 9 months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Resources: A manufacturing strategy, funds, and connections with different retailers.</a:t>
            </a:r>
            <a:endParaRPr sz="800">
              <a:solidFill>
                <a:srgbClr val="858585"/>
              </a:solidFill>
              <a:latin typeface="Catamaran"/>
              <a:ea typeface="Catamaran"/>
              <a:cs typeface="Catamaran"/>
              <a:sym typeface="Catamaran"/>
            </a:endParaRPr>
          </a:p>
          <a:p>
            <a:pPr indent="0" lvl="0" marL="0" rtl="0" algn="l">
              <a:lnSpc>
                <a:spcPct val="115000"/>
              </a:lnSpc>
              <a:spcBef>
                <a:spcPts val="0"/>
              </a:spcBef>
              <a:spcAft>
                <a:spcPts val="0"/>
              </a:spcAft>
              <a:buNone/>
            </a:pPr>
            <a:r>
              <a:rPr lang="en" sz="800">
                <a:solidFill>
                  <a:srgbClr val="858585"/>
                </a:solidFill>
                <a:latin typeface="Catamaran"/>
                <a:ea typeface="Catamaran"/>
                <a:cs typeface="Catamaran"/>
                <a:sym typeface="Catamaran"/>
              </a:rPr>
              <a:t>Success: Build a user base of 100,000 people</a:t>
            </a:r>
            <a:endParaRPr sz="800">
              <a:solidFill>
                <a:srgbClr val="858585"/>
              </a:solidFill>
              <a:latin typeface="Catamaran"/>
              <a:ea typeface="Catamaran"/>
              <a:cs typeface="Catamaran"/>
              <a:sym typeface="Catamaran"/>
            </a:endParaRPr>
          </a:p>
        </p:txBody>
      </p:sp>
      <p:sp>
        <p:nvSpPr>
          <p:cNvPr id="293" name="Google Shape;293;p43"/>
          <p:cNvSpPr/>
          <p:nvPr/>
        </p:nvSpPr>
        <p:spPr>
          <a:xfrm flipH="1">
            <a:off x="5840583" y="934303"/>
            <a:ext cx="1834800" cy="143400"/>
          </a:xfrm>
          <a:prstGeom prst="parallelogram">
            <a:avLst>
              <a:gd fmla="val 96952"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4" name="Google Shape;294;p43"/>
          <p:cNvSpPr/>
          <p:nvPr/>
        </p:nvSpPr>
        <p:spPr>
          <a:xfrm>
            <a:off x="5840683" y="1088127"/>
            <a:ext cx="1834800" cy="143400"/>
          </a:xfrm>
          <a:prstGeom prst="parallelogram">
            <a:avLst>
              <a:gd fmla="val 96952"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8" name="Shape 298"/>
        <p:cNvGrpSpPr/>
        <p:nvPr/>
      </p:nvGrpSpPr>
      <p:grpSpPr>
        <a:xfrm>
          <a:off x="0" y="0"/>
          <a:ext cx="0" cy="0"/>
          <a:chOff x="0" y="0"/>
          <a:chExt cx="0" cy="0"/>
        </a:xfrm>
      </p:grpSpPr>
      <p:sp>
        <p:nvSpPr>
          <p:cNvPr id="299" name="Google Shape;299;p44"/>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301" name="Google Shape;301;p44"/>
          <p:cNvPicPr preferRelativeResize="0"/>
          <p:nvPr/>
        </p:nvPicPr>
        <p:blipFill rotWithShape="1">
          <a:blip r:embed="rId3">
            <a:alphaModFix/>
          </a:blip>
          <a:srcRect b="15710" l="15529" r="18245" t="8394"/>
          <a:stretch/>
        </p:blipFill>
        <p:spPr>
          <a:xfrm>
            <a:off x="2166575" y="2702550"/>
            <a:ext cx="1314025" cy="1568500"/>
          </a:xfrm>
          <a:prstGeom prst="rect">
            <a:avLst/>
          </a:prstGeom>
          <a:noFill/>
          <a:ln>
            <a:noFill/>
          </a:ln>
        </p:spPr>
      </p:pic>
      <p:sp>
        <p:nvSpPr>
          <p:cNvPr id="302" name="Google Shape;302;p44"/>
          <p:cNvSpPr txBox="1"/>
          <p:nvPr/>
        </p:nvSpPr>
        <p:spPr>
          <a:xfrm>
            <a:off x="2209246" y="4217543"/>
            <a:ext cx="15090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Annalina Becker</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Electrical</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Engineering</a:t>
            </a:r>
            <a:endParaRPr sz="1000">
              <a:latin typeface="Source Code Pro"/>
              <a:ea typeface="Source Code Pro"/>
              <a:cs typeface="Source Code Pro"/>
              <a:sym typeface="Source Code Pro"/>
            </a:endParaRPr>
          </a:p>
        </p:txBody>
      </p:sp>
      <p:pic>
        <p:nvPicPr>
          <p:cNvPr id="303" name="Google Shape;303;p44"/>
          <p:cNvPicPr preferRelativeResize="0"/>
          <p:nvPr/>
        </p:nvPicPr>
        <p:blipFill>
          <a:blip r:embed="rId4">
            <a:alphaModFix/>
          </a:blip>
          <a:stretch>
            <a:fillRect/>
          </a:stretch>
        </p:blipFill>
        <p:spPr>
          <a:xfrm>
            <a:off x="3685925" y="2702550"/>
            <a:ext cx="1314025" cy="1568500"/>
          </a:xfrm>
          <a:prstGeom prst="rect">
            <a:avLst/>
          </a:prstGeom>
          <a:noFill/>
          <a:ln>
            <a:noFill/>
          </a:ln>
        </p:spPr>
      </p:pic>
      <p:sp>
        <p:nvSpPr>
          <p:cNvPr id="304" name="Google Shape;304;p44"/>
          <p:cNvSpPr txBox="1"/>
          <p:nvPr/>
        </p:nvSpPr>
        <p:spPr>
          <a:xfrm>
            <a:off x="3685935" y="4217543"/>
            <a:ext cx="14121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Jaeyong Sin</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pic>
        <p:nvPicPr>
          <p:cNvPr id="305" name="Google Shape;305;p44"/>
          <p:cNvPicPr preferRelativeResize="0"/>
          <p:nvPr/>
        </p:nvPicPr>
        <p:blipFill rotWithShape="1">
          <a:blip r:embed="rId5">
            <a:alphaModFix/>
          </a:blip>
          <a:srcRect b="0" l="15893" r="16125" t="3679"/>
          <a:stretch/>
        </p:blipFill>
        <p:spPr>
          <a:xfrm>
            <a:off x="5216175" y="2724750"/>
            <a:ext cx="1238813" cy="1568500"/>
          </a:xfrm>
          <a:prstGeom prst="rect">
            <a:avLst/>
          </a:prstGeom>
          <a:noFill/>
          <a:ln>
            <a:noFill/>
          </a:ln>
        </p:spPr>
      </p:pic>
      <p:sp>
        <p:nvSpPr>
          <p:cNvPr id="306" name="Google Shape;306;p44"/>
          <p:cNvSpPr txBox="1"/>
          <p:nvPr/>
        </p:nvSpPr>
        <p:spPr>
          <a:xfrm>
            <a:off x="5216167" y="4232571"/>
            <a:ext cx="14121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Shaila Patel</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sp>
        <p:nvSpPr>
          <p:cNvPr id="307" name="Google Shape;307;p44"/>
          <p:cNvSpPr txBox="1"/>
          <p:nvPr/>
        </p:nvSpPr>
        <p:spPr>
          <a:xfrm>
            <a:off x="2124175" y="1843150"/>
            <a:ext cx="16692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Brett Chevalier</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Computer Science</a:t>
            </a:r>
            <a:endParaRPr sz="1000">
              <a:latin typeface="Source Code Pro"/>
              <a:ea typeface="Source Code Pro"/>
              <a:cs typeface="Source Code Pro"/>
              <a:sym typeface="Source Code Pro"/>
            </a:endParaRPr>
          </a:p>
        </p:txBody>
      </p:sp>
      <p:pic>
        <p:nvPicPr>
          <p:cNvPr id="308" name="Google Shape;308;p44"/>
          <p:cNvPicPr preferRelativeResize="0"/>
          <p:nvPr/>
        </p:nvPicPr>
        <p:blipFill>
          <a:blip r:embed="rId6">
            <a:alphaModFix/>
          </a:blip>
          <a:stretch>
            <a:fillRect/>
          </a:stretch>
        </p:blipFill>
        <p:spPr>
          <a:xfrm>
            <a:off x="2211553" y="200200"/>
            <a:ext cx="1072379" cy="1642950"/>
          </a:xfrm>
          <a:prstGeom prst="rect">
            <a:avLst/>
          </a:prstGeom>
          <a:noFill/>
          <a:ln>
            <a:noFill/>
          </a:ln>
        </p:spPr>
      </p:pic>
      <p:pic>
        <p:nvPicPr>
          <p:cNvPr id="309" name="Google Shape;309;p44"/>
          <p:cNvPicPr preferRelativeResize="0"/>
          <p:nvPr/>
        </p:nvPicPr>
        <p:blipFill>
          <a:blip r:embed="rId7">
            <a:alphaModFix/>
          </a:blip>
          <a:stretch>
            <a:fillRect/>
          </a:stretch>
        </p:blipFill>
        <p:spPr>
          <a:xfrm>
            <a:off x="3627627" y="200200"/>
            <a:ext cx="1234339" cy="1642947"/>
          </a:xfrm>
          <a:prstGeom prst="rect">
            <a:avLst/>
          </a:prstGeom>
          <a:noFill/>
          <a:ln>
            <a:noFill/>
          </a:ln>
        </p:spPr>
      </p:pic>
      <p:sp>
        <p:nvSpPr>
          <p:cNvPr id="310" name="Google Shape;310;p44"/>
          <p:cNvSpPr txBox="1"/>
          <p:nvPr/>
        </p:nvSpPr>
        <p:spPr>
          <a:xfrm>
            <a:off x="3666813" y="1805735"/>
            <a:ext cx="15234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Johnny Li</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Undergraduate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Bachelor’s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Computer </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Engineering</a:t>
            </a:r>
            <a:endParaRPr sz="1000">
              <a:latin typeface="Source Code Pro"/>
              <a:ea typeface="Source Code Pro"/>
              <a:cs typeface="Source Code Pro"/>
              <a:sym typeface="Source Code Pro"/>
            </a:endParaRPr>
          </a:p>
        </p:txBody>
      </p:sp>
      <p:sp>
        <p:nvSpPr>
          <p:cNvPr id="311" name="Google Shape;311;p44"/>
          <p:cNvSpPr txBox="1"/>
          <p:nvPr/>
        </p:nvSpPr>
        <p:spPr>
          <a:xfrm>
            <a:off x="5094394" y="1804645"/>
            <a:ext cx="14973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Source Code Pro"/>
                <a:ea typeface="Source Code Pro"/>
                <a:cs typeface="Source Code Pro"/>
                <a:sym typeface="Source Code Pro"/>
              </a:rPr>
              <a:t>Charles Lazimi</a:t>
            </a:r>
            <a:endParaRPr b="1"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Graduate</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Masters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Biomedical Engineering </a:t>
            </a:r>
            <a:endParaRPr sz="1000">
              <a:latin typeface="Source Code Pro"/>
              <a:ea typeface="Source Code Pro"/>
              <a:cs typeface="Source Code Pro"/>
              <a:sym typeface="Source Code Pro"/>
            </a:endParaRPr>
          </a:p>
        </p:txBody>
      </p:sp>
      <p:sp>
        <p:nvSpPr>
          <p:cNvPr id="312" name="Google Shape;31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4"/>
          <p:cNvPicPr preferRelativeResize="0"/>
          <p:nvPr/>
        </p:nvPicPr>
        <p:blipFill>
          <a:blip r:embed="rId8">
            <a:alphaModFix/>
          </a:blip>
          <a:stretch>
            <a:fillRect/>
          </a:stretch>
        </p:blipFill>
        <p:spPr>
          <a:xfrm>
            <a:off x="5174250" y="237417"/>
            <a:ext cx="1126725" cy="1568507"/>
          </a:xfrm>
          <a:prstGeom prst="rect">
            <a:avLst/>
          </a:prstGeom>
          <a:noFill/>
          <a:ln>
            <a:noFill/>
          </a:ln>
        </p:spPr>
      </p:pic>
      <p:pic>
        <p:nvPicPr>
          <p:cNvPr id="315" name="Google Shape;315;p44"/>
          <p:cNvPicPr preferRelativeResize="0"/>
          <p:nvPr/>
        </p:nvPicPr>
        <p:blipFill>
          <a:blip r:embed="rId9">
            <a:alphaModFix/>
          </a:blip>
          <a:stretch>
            <a:fillRect/>
          </a:stretch>
        </p:blipFill>
        <p:spPr>
          <a:xfrm>
            <a:off x="18599" y="4492050"/>
            <a:ext cx="2097275" cy="651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9" name="Shape 319"/>
        <p:cNvGrpSpPr/>
        <p:nvPr/>
      </p:nvGrpSpPr>
      <p:grpSpPr>
        <a:xfrm>
          <a:off x="0" y="0"/>
          <a:ext cx="0" cy="0"/>
          <a:chOff x="0" y="0"/>
          <a:chExt cx="0" cy="0"/>
        </a:xfrm>
      </p:grpSpPr>
      <p:sp>
        <p:nvSpPr>
          <p:cNvPr id="320" name="Google Shape;320;p45"/>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txBox="1"/>
          <p:nvPr>
            <p:ph type="ctrTitle"/>
          </p:nvPr>
        </p:nvSpPr>
        <p:spPr>
          <a:xfrm>
            <a:off x="2609970" y="27217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QUESTIONS?</a:t>
            </a:r>
            <a:endParaRPr sz="4000"/>
          </a:p>
        </p:txBody>
      </p:sp>
      <p:sp>
        <p:nvSpPr>
          <p:cNvPr id="322" name="Google Shape;322;p4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5"/>
          <p:cNvPicPr preferRelativeResize="0"/>
          <p:nvPr/>
        </p:nvPicPr>
        <p:blipFill>
          <a:blip r:embed="rId3">
            <a:alphaModFix/>
          </a:blip>
          <a:stretch>
            <a:fillRect/>
          </a:stretch>
        </p:blipFill>
        <p:spPr>
          <a:xfrm>
            <a:off x="3641925" y="1612900"/>
            <a:ext cx="1250625" cy="2501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idx="4294967295" type="ctrTitle"/>
          </p:nvPr>
        </p:nvSpPr>
        <p:spPr>
          <a:xfrm rot="5400000">
            <a:off x="6504450" y="2029375"/>
            <a:ext cx="3679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196" name="Google Shape;196;p35"/>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txBox="1"/>
          <p:nvPr/>
        </p:nvSpPr>
        <p:spPr>
          <a:xfrm>
            <a:off x="1191825" y="803225"/>
            <a:ext cx="6688800" cy="29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Trash is often not dealt with immediately when it becomes odorous, thereby negatively </a:t>
            </a:r>
            <a:r>
              <a:rPr lang="en">
                <a:latin typeface="Catamaran Light"/>
                <a:ea typeface="Catamaran Light"/>
                <a:cs typeface="Catamaran Light"/>
                <a:sym typeface="Catamaran Light"/>
              </a:rPr>
              <a:t>affecting</a:t>
            </a:r>
            <a:r>
              <a:rPr lang="en">
                <a:latin typeface="Catamaran Light"/>
                <a:ea typeface="Catamaran Light"/>
                <a:cs typeface="Catamaran Light"/>
                <a:sym typeface="Catamaran Light"/>
              </a:rPr>
              <a:t> the quality of life of the immediate persons surrounding it. In cases where the trash bag isn’t full and ready to be disposed of, the odor is still accumulating due to the breakdown of organic material, such as food waste. This is not only an issue of comfort for people, but is also an issue as it can attract pests.</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457200" lvl="0" marL="457200" rtl="0" algn="l">
              <a:spcBef>
                <a:spcPts val="0"/>
              </a:spcBef>
              <a:spcAft>
                <a:spcPts val="0"/>
              </a:spcAft>
              <a:buNone/>
            </a:pPr>
            <a:r>
              <a:rPr lang="en">
                <a:latin typeface="Catamaran Light"/>
                <a:ea typeface="Catamaran Light"/>
                <a:cs typeface="Catamaran Light"/>
                <a:sym typeface="Catamaran Light"/>
              </a:rPr>
              <a:t>Odor from trash often results from…</a:t>
            </a:r>
            <a:endParaRPr>
              <a:latin typeface="Catamaran Light"/>
              <a:ea typeface="Catamaran Light"/>
              <a:cs typeface="Catamaran Light"/>
              <a:sym typeface="Catamaran Light"/>
            </a:endParaRPr>
          </a:p>
          <a:p>
            <a:pPr indent="-317500" lvl="0" marL="1828800" rtl="0" algn="l">
              <a:spcBef>
                <a:spcPts val="0"/>
              </a:spcBef>
              <a:spcAft>
                <a:spcPts val="0"/>
              </a:spcAft>
              <a:buSzPts val="1400"/>
              <a:buFont typeface="Catamaran Light"/>
              <a:buChar char="❖"/>
            </a:pPr>
            <a:r>
              <a:rPr lang="en">
                <a:latin typeface="Catamaran Light"/>
                <a:ea typeface="Catamaran Light"/>
                <a:cs typeface="Catamaran Light"/>
                <a:sym typeface="Catamaran Light"/>
              </a:rPr>
              <a:t>Gases (eg. sulfur, methane, etc), released from </a:t>
            </a:r>
            <a:r>
              <a:rPr lang="en">
                <a:latin typeface="Catamaran Light"/>
                <a:ea typeface="Catamaran Light"/>
                <a:cs typeface="Catamaran Light"/>
                <a:sym typeface="Catamaran Light"/>
              </a:rPr>
              <a:t>organic</a:t>
            </a:r>
            <a:r>
              <a:rPr lang="en">
                <a:latin typeface="Catamaran Light"/>
                <a:ea typeface="Catamaran Light"/>
                <a:cs typeface="Catamaran Light"/>
                <a:sym typeface="Catamaran Light"/>
              </a:rPr>
              <a:t> decomposition</a:t>
            </a:r>
            <a:endParaRPr>
              <a:latin typeface="Catamaran Light"/>
              <a:ea typeface="Catamaran Light"/>
              <a:cs typeface="Catamaran Light"/>
              <a:sym typeface="Catamaran Light"/>
            </a:endParaRPr>
          </a:p>
          <a:p>
            <a:pPr indent="-317500" lvl="0" marL="1828800" rtl="0" algn="l">
              <a:spcBef>
                <a:spcPts val="0"/>
              </a:spcBef>
              <a:spcAft>
                <a:spcPts val="0"/>
              </a:spcAft>
              <a:buSzPts val="1400"/>
              <a:buFont typeface="Catamaran Light"/>
              <a:buChar char="❖"/>
            </a:pPr>
            <a:r>
              <a:rPr lang="en">
                <a:latin typeface="Catamaran Light"/>
                <a:ea typeface="Catamaran Light"/>
                <a:cs typeface="Catamaran Light"/>
                <a:sym typeface="Catamaran Light"/>
              </a:rPr>
              <a:t>Mixing of various substances or liquids</a:t>
            </a:r>
            <a:endParaRPr>
              <a:latin typeface="Catamaran Light"/>
              <a:ea typeface="Catamaran Light"/>
              <a:cs typeface="Catamaran Light"/>
              <a:sym typeface="Catamaran Light"/>
            </a:endParaRPr>
          </a:p>
          <a:p>
            <a:pPr indent="-317500" lvl="0" marL="1828800" rtl="0" algn="l">
              <a:spcBef>
                <a:spcPts val="0"/>
              </a:spcBef>
              <a:spcAft>
                <a:spcPts val="0"/>
              </a:spcAft>
              <a:buSzPts val="1400"/>
              <a:buFont typeface="Catamaran Light"/>
              <a:buChar char="❖"/>
            </a:pPr>
            <a:r>
              <a:rPr lang="en">
                <a:latin typeface="Catamaran Light"/>
                <a:ea typeface="Catamaran Light"/>
                <a:cs typeface="Catamaran Light"/>
                <a:sym typeface="Catamaran Light"/>
              </a:rPr>
              <a:t>Neglecting removal for a prolonged period of time</a:t>
            </a:r>
            <a:endParaRPr>
              <a:latin typeface="Catamaran Light"/>
              <a:ea typeface="Catamaran Light"/>
              <a:cs typeface="Catamaran Light"/>
              <a:sym typeface="Catamaran Light"/>
            </a:endParaRPr>
          </a:p>
        </p:txBody>
      </p:sp>
      <p:pic>
        <p:nvPicPr>
          <p:cNvPr id="199" name="Google Shape;199;p35"/>
          <p:cNvPicPr preferRelativeResize="0"/>
          <p:nvPr/>
        </p:nvPicPr>
        <p:blipFill>
          <a:blip r:embed="rId3">
            <a:alphaModFix/>
          </a:blip>
          <a:stretch>
            <a:fillRect/>
          </a:stretch>
        </p:blipFill>
        <p:spPr>
          <a:xfrm>
            <a:off x="244325" y="3034850"/>
            <a:ext cx="1950250" cy="207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ctrTitle"/>
          </p:nvPr>
        </p:nvSpPr>
        <p:spPr>
          <a:xfrm rot="5400000">
            <a:off x="6504450" y="2029375"/>
            <a:ext cx="3679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INFO</a:t>
            </a:r>
            <a:endParaRPr/>
          </a:p>
        </p:txBody>
      </p:sp>
      <p:sp>
        <p:nvSpPr>
          <p:cNvPr id="205" name="Google Shape;205;p3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flipH="1" rot="-5400000">
            <a:off x="73982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6"/>
          <p:cNvSpPr txBox="1"/>
          <p:nvPr/>
        </p:nvSpPr>
        <p:spPr>
          <a:xfrm>
            <a:off x="714350" y="4124800"/>
            <a:ext cx="6214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tamaran ExtraLight"/>
                <a:ea typeface="Catamaran ExtraLight"/>
                <a:cs typeface="Catamaran ExtraLight"/>
                <a:sym typeface="Catamaran ExtraLight"/>
              </a:rPr>
              <a:t>.</a:t>
            </a:r>
            <a:endParaRPr sz="1000">
              <a:solidFill>
                <a:schemeClr val="dk1"/>
              </a:solidFill>
              <a:latin typeface="Catamaran ExtraLight"/>
              <a:ea typeface="Catamaran ExtraLight"/>
              <a:cs typeface="Catamaran ExtraLight"/>
              <a:sym typeface="Catamaran ExtraLight"/>
            </a:endParaRPr>
          </a:p>
        </p:txBody>
      </p:sp>
      <p:sp>
        <p:nvSpPr>
          <p:cNvPr id="208" name="Google Shape;208;p36"/>
          <p:cNvSpPr txBox="1"/>
          <p:nvPr/>
        </p:nvSpPr>
        <p:spPr>
          <a:xfrm>
            <a:off x="638450" y="217050"/>
            <a:ext cx="7585200" cy="425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Organic waste can make up </a:t>
            </a:r>
            <a:r>
              <a:rPr b="1" lang="en">
                <a:latin typeface="Catamaran"/>
                <a:ea typeface="Catamaran"/>
                <a:cs typeface="Catamaran"/>
                <a:sym typeface="Catamaran"/>
              </a:rPr>
              <a:t>~70%</a:t>
            </a:r>
            <a:r>
              <a:rPr lang="en">
                <a:latin typeface="Catamaran"/>
                <a:ea typeface="Catamaran"/>
                <a:cs typeface="Catamaran"/>
                <a:sym typeface="Catamaran"/>
              </a:rPr>
              <a:t> of the total flow of waste.</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Odor stems from the subsequent bacterial breakdown of these organics.</a:t>
            </a:r>
            <a:endParaRPr>
              <a:latin typeface="Catamaran"/>
              <a:ea typeface="Catamaran"/>
              <a:cs typeface="Catamaran"/>
              <a:sym typeface="Catamaran"/>
            </a:endParaRPr>
          </a:p>
          <a:p>
            <a:pPr indent="-317500" lvl="0" marL="4572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This odor is dependent on the compound’s individual odor threshold (the amount at which we can physically smell it).</a:t>
            </a:r>
            <a:endParaRPr>
              <a:latin typeface="Catamaran"/>
              <a:ea typeface="Catamaran"/>
              <a:cs typeface="Catamaran"/>
              <a:sym typeface="Catamaran"/>
            </a:endParaRPr>
          </a:p>
          <a:p>
            <a:pPr indent="-317500" lvl="1" marL="9144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Sulfur-containing compounds give off a rotten egg or cabbage type smell</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Low odor threshold</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0" rtl="0" algn="l">
              <a:lnSpc>
                <a:spcPct val="115000"/>
              </a:lnSpc>
              <a:spcBef>
                <a:spcPts val="1600"/>
              </a:spcBef>
              <a:spcAft>
                <a:spcPts val="0"/>
              </a:spcAft>
              <a:buNone/>
            </a:pPr>
            <a:r>
              <a:t/>
            </a:r>
            <a:endParaRPr>
              <a:latin typeface="Catamaran"/>
              <a:ea typeface="Catamaran"/>
              <a:cs typeface="Catamaran"/>
              <a:sym typeface="Catamaran"/>
            </a:endParaRPr>
          </a:p>
          <a:p>
            <a:pPr indent="-317500" lvl="1" marL="914400" rtl="0" algn="l">
              <a:lnSpc>
                <a:spcPct val="115000"/>
              </a:lnSpc>
              <a:spcBef>
                <a:spcPts val="1600"/>
              </a:spcBef>
              <a:spcAft>
                <a:spcPts val="0"/>
              </a:spcAft>
              <a:buClr>
                <a:srgbClr val="000000"/>
              </a:buClr>
              <a:buSzPts val="1400"/>
              <a:buFont typeface="Catamaran"/>
              <a:buChar char="➢"/>
            </a:pPr>
            <a:r>
              <a:rPr lang="en">
                <a:latin typeface="Catamaran"/>
                <a:ea typeface="Catamaran"/>
                <a:cs typeface="Catamaran"/>
                <a:sym typeface="Catamaran"/>
              </a:rPr>
              <a:t>Nitrogen-containing compounds such as amines &amp; cadaverine stem from meat decomposition </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High odor threshold</a:t>
            </a:r>
            <a:endParaRPr>
              <a:latin typeface="Catamaran"/>
              <a:ea typeface="Catamaran"/>
              <a:cs typeface="Catamaran"/>
              <a:sym typeface="Catamaran"/>
            </a:endParaRPr>
          </a:p>
          <a:p>
            <a:pPr indent="-317500" lvl="2" marL="1371600" rtl="0" algn="l">
              <a:lnSpc>
                <a:spcPct val="115000"/>
              </a:lnSpc>
              <a:spcBef>
                <a:spcPts val="0"/>
              </a:spcBef>
              <a:spcAft>
                <a:spcPts val="0"/>
              </a:spcAft>
              <a:buClr>
                <a:srgbClr val="000000"/>
              </a:buClr>
              <a:buSzPts val="1400"/>
              <a:buFont typeface="Catamaran"/>
              <a:buChar char="■"/>
            </a:pPr>
            <a:r>
              <a:rPr lang="en">
                <a:latin typeface="Catamaran"/>
                <a:ea typeface="Catamaran"/>
                <a:cs typeface="Catamaran"/>
                <a:sym typeface="Catamaran"/>
              </a:rPr>
              <a:t>Plastic packaging on meats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914400" rtl="0" algn="l">
              <a:lnSpc>
                <a:spcPct val="115000"/>
              </a:lnSpc>
              <a:spcBef>
                <a:spcPts val="1600"/>
              </a:spcBef>
              <a:spcAft>
                <a:spcPts val="0"/>
              </a:spcAft>
              <a:buNone/>
            </a:pPr>
            <a:r>
              <a:t/>
            </a:r>
            <a:endParaRPr>
              <a:solidFill>
                <a:srgbClr val="666666"/>
              </a:solidFill>
              <a:latin typeface="Catamaran"/>
              <a:ea typeface="Catamaran"/>
              <a:cs typeface="Catamaran"/>
              <a:sym typeface="Catamaran"/>
            </a:endParaRPr>
          </a:p>
          <a:p>
            <a:pPr indent="0" lvl="0" marL="0" rtl="0" algn="l">
              <a:lnSpc>
                <a:spcPct val="115000"/>
              </a:lnSpc>
              <a:spcBef>
                <a:spcPts val="1600"/>
              </a:spcBef>
              <a:spcAft>
                <a:spcPts val="1600"/>
              </a:spcAft>
              <a:buNone/>
            </a:pPr>
            <a:r>
              <a:t/>
            </a:r>
            <a:endParaRPr>
              <a:solidFill>
                <a:srgbClr val="666666"/>
              </a:solidFill>
              <a:latin typeface="Catamaran"/>
              <a:ea typeface="Catamaran"/>
              <a:cs typeface="Catamaran"/>
              <a:sym typeface="Catamaran"/>
            </a:endParaRPr>
          </a:p>
        </p:txBody>
      </p:sp>
      <p:pic>
        <p:nvPicPr>
          <p:cNvPr id="209" name="Google Shape;209;p36"/>
          <p:cNvPicPr preferRelativeResize="0"/>
          <p:nvPr/>
        </p:nvPicPr>
        <p:blipFill>
          <a:blip r:embed="rId3">
            <a:alphaModFix/>
          </a:blip>
          <a:stretch>
            <a:fillRect/>
          </a:stretch>
        </p:blipFill>
        <p:spPr>
          <a:xfrm>
            <a:off x="2829850" y="2078350"/>
            <a:ext cx="2412951" cy="986800"/>
          </a:xfrm>
          <a:prstGeom prst="rect">
            <a:avLst/>
          </a:prstGeom>
          <a:noFill/>
          <a:ln>
            <a:noFill/>
          </a:ln>
          <a:effectLst>
            <a:outerShdw blurRad="57150" rotWithShape="0" algn="bl" dir="5400000" dist="19050">
              <a:srgbClr val="000000">
                <a:alpha val="50000"/>
              </a:srgbClr>
            </a:outerShdw>
          </a:effectLst>
        </p:spPr>
      </p:pic>
      <p:pic>
        <p:nvPicPr>
          <p:cNvPr id="210" name="Google Shape;210;p36"/>
          <p:cNvPicPr preferRelativeResize="0"/>
          <p:nvPr/>
        </p:nvPicPr>
        <p:blipFill>
          <a:blip r:embed="rId4">
            <a:alphaModFix/>
          </a:blip>
          <a:stretch>
            <a:fillRect/>
          </a:stretch>
        </p:blipFill>
        <p:spPr>
          <a:xfrm>
            <a:off x="4678050" y="3831950"/>
            <a:ext cx="1270925" cy="816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4" name="Shape 214"/>
        <p:cNvGrpSpPr/>
        <p:nvPr/>
      </p:nvGrpSpPr>
      <p:grpSpPr>
        <a:xfrm>
          <a:off x="0" y="0"/>
          <a:ext cx="0" cy="0"/>
          <a:chOff x="0" y="0"/>
          <a:chExt cx="0" cy="0"/>
        </a:xfrm>
      </p:grpSpPr>
      <p:pic>
        <p:nvPicPr>
          <p:cNvPr id="215" name="Google Shape;215;p37"/>
          <p:cNvPicPr preferRelativeResize="0"/>
          <p:nvPr/>
        </p:nvPicPr>
        <p:blipFill rotWithShape="1">
          <a:blip r:embed="rId3">
            <a:alphaModFix amt="40000"/>
          </a:blip>
          <a:srcRect b="1536" l="22296" r="41602" t="0"/>
          <a:stretch/>
        </p:blipFill>
        <p:spPr>
          <a:xfrm>
            <a:off x="6304300" y="0"/>
            <a:ext cx="2839700" cy="5143500"/>
          </a:xfrm>
          <a:prstGeom prst="rect">
            <a:avLst/>
          </a:prstGeom>
          <a:noFill/>
          <a:ln>
            <a:noFill/>
          </a:ln>
        </p:spPr>
      </p:pic>
      <p:sp>
        <p:nvSpPr>
          <p:cNvPr id="216" name="Google Shape;216;p37"/>
          <p:cNvSpPr/>
          <p:nvPr/>
        </p:nvSpPr>
        <p:spPr>
          <a:xfrm>
            <a:off x="4819650" y="1577400"/>
            <a:ext cx="29910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idx="1" type="subTitle"/>
          </p:nvPr>
        </p:nvSpPr>
        <p:spPr>
          <a:xfrm flipH="1">
            <a:off x="5063550" y="1857775"/>
            <a:ext cx="25032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tamaran"/>
                <a:ea typeface="Catamaran"/>
                <a:cs typeface="Catamaran"/>
                <a:sym typeface="Catamaran"/>
              </a:rPr>
              <a:t>“There is a need to decrease odor from trash in residential and high traffic commercial areas.”</a:t>
            </a:r>
            <a:endParaRPr b="1" sz="1800">
              <a:latin typeface="Catamaran"/>
              <a:ea typeface="Catamaran"/>
              <a:cs typeface="Catamaran"/>
              <a:sym typeface="Catamaran"/>
            </a:endParaRPr>
          </a:p>
        </p:txBody>
      </p:sp>
      <p:sp>
        <p:nvSpPr>
          <p:cNvPr id="218" name="Google Shape;218;p37"/>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NEED STATEMENT</a:t>
            </a:r>
            <a:endParaRPr/>
          </a:p>
        </p:txBody>
      </p:sp>
      <p:sp>
        <p:nvSpPr>
          <p:cNvPr id="219" name="Google Shape;219;p37"/>
          <p:cNvSpPr/>
          <p:nvPr/>
        </p:nvSpPr>
        <p:spPr>
          <a:xfrm>
            <a:off x="0" y="1577400"/>
            <a:ext cx="3621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txBox="1"/>
          <p:nvPr>
            <p:ph idx="4294967295" type="ctrTitle"/>
          </p:nvPr>
        </p:nvSpPr>
        <p:spPr>
          <a:xfrm rot="5400000">
            <a:off x="6504450" y="2029375"/>
            <a:ext cx="36795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a:t>
            </a:r>
            <a:endParaRPr/>
          </a:p>
        </p:txBody>
      </p:sp>
      <p:sp>
        <p:nvSpPr>
          <p:cNvPr id="226" name="Google Shape;226;p3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8"/>
          <p:cNvPicPr preferRelativeResize="0"/>
          <p:nvPr/>
        </p:nvPicPr>
        <p:blipFill>
          <a:blip r:embed="rId3">
            <a:alphaModFix/>
          </a:blip>
          <a:stretch>
            <a:fillRect/>
          </a:stretch>
        </p:blipFill>
        <p:spPr>
          <a:xfrm>
            <a:off x="866750" y="733775"/>
            <a:ext cx="7081299" cy="3929015"/>
          </a:xfrm>
          <a:prstGeom prst="rect">
            <a:avLst/>
          </a:prstGeom>
          <a:noFill/>
          <a:ln>
            <a:noFill/>
          </a:ln>
        </p:spPr>
      </p:pic>
      <p:sp>
        <p:nvSpPr>
          <p:cNvPr id="228" name="Google Shape;228;p38"/>
          <p:cNvSpPr txBox="1"/>
          <p:nvPr/>
        </p:nvSpPr>
        <p:spPr>
          <a:xfrm>
            <a:off x="4572000" y="548400"/>
            <a:ext cx="14040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tamaran Light"/>
                <a:ea typeface="Catamaran Light"/>
                <a:cs typeface="Catamaran Light"/>
                <a:sym typeface="Catamaran Light"/>
              </a:rPr>
              <a:t>Odor Sensor and spray output nozzle</a:t>
            </a:r>
            <a:endParaRPr sz="1600">
              <a:latin typeface="Catamaran Light"/>
              <a:ea typeface="Catamaran Light"/>
              <a:cs typeface="Catamaran Light"/>
              <a:sym typeface="Catamaran Light"/>
            </a:endParaRPr>
          </a:p>
        </p:txBody>
      </p:sp>
      <p:sp>
        <p:nvSpPr>
          <p:cNvPr id="229" name="Google Shape;229;p38"/>
          <p:cNvSpPr txBox="1"/>
          <p:nvPr/>
        </p:nvSpPr>
        <p:spPr>
          <a:xfrm>
            <a:off x="1374250" y="2314288"/>
            <a:ext cx="1625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tamaran Light"/>
                <a:ea typeface="Catamaran Light"/>
                <a:cs typeface="Catamaran Light"/>
                <a:sym typeface="Catamaran Light"/>
              </a:rPr>
              <a:t>Adjustable odor threshold dial</a:t>
            </a:r>
            <a:endParaRPr sz="1600">
              <a:latin typeface="Catamaran Light"/>
              <a:ea typeface="Catamaran Light"/>
              <a:cs typeface="Catamaran Light"/>
              <a:sym typeface="Catamaran Light"/>
            </a:endParaRPr>
          </a:p>
        </p:txBody>
      </p:sp>
      <p:sp>
        <p:nvSpPr>
          <p:cNvPr id="230" name="Google Shape;230;p38"/>
          <p:cNvSpPr txBox="1"/>
          <p:nvPr/>
        </p:nvSpPr>
        <p:spPr>
          <a:xfrm>
            <a:off x="4127100" y="3361800"/>
            <a:ext cx="8898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tamaran Light"/>
                <a:ea typeface="Catamaran Light"/>
                <a:cs typeface="Catamaran Light"/>
                <a:sym typeface="Catamaran Light"/>
              </a:rPr>
              <a:t>Clip</a:t>
            </a:r>
            <a:endParaRPr sz="1600">
              <a:latin typeface="Catamaran Light"/>
              <a:ea typeface="Catamaran Light"/>
              <a:cs typeface="Catamaran Light"/>
              <a:sym typeface="Catamaran Light"/>
            </a:endParaRPr>
          </a:p>
        </p:txBody>
      </p:sp>
      <p:sp>
        <p:nvSpPr>
          <p:cNvPr id="231" name="Google Shape;231;p38"/>
          <p:cNvSpPr txBox="1"/>
          <p:nvPr/>
        </p:nvSpPr>
        <p:spPr>
          <a:xfrm>
            <a:off x="73825" y="4848175"/>
            <a:ext cx="22395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*Not to scale.</a:t>
            </a:r>
            <a:endParaRPr>
              <a:latin typeface="Catamaran Light"/>
              <a:ea typeface="Catamaran Light"/>
              <a:cs typeface="Catamaran Light"/>
              <a:sym typeface="Catamaran Light"/>
            </a:endParaRPr>
          </a:p>
        </p:txBody>
      </p:sp>
      <p:sp>
        <p:nvSpPr>
          <p:cNvPr id="232" name="Google Shape;232;p38"/>
          <p:cNvSpPr txBox="1"/>
          <p:nvPr/>
        </p:nvSpPr>
        <p:spPr>
          <a:xfrm>
            <a:off x="944575" y="292675"/>
            <a:ext cx="437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tamaran"/>
                <a:ea typeface="Catamaran"/>
                <a:cs typeface="Catamaran"/>
                <a:sym typeface="Catamaran"/>
              </a:rPr>
              <a:t>Odor Buster</a:t>
            </a:r>
            <a:endParaRPr b="1" sz="1800">
              <a:latin typeface="Catamaran"/>
              <a:ea typeface="Catamaran"/>
              <a:cs typeface="Catamaran"/>
              <a:sym typeface="Catamaran"/>
            </a:endParaRPr>
          </a:p>
        </p:txBody>
      </p:sp>
      <p:sp>
        <p:nvSpPr>
          <p:cNvPr id="233" name="Google Shape;233;p38"/>
          <p:cNvSpPr txBox="1"/>
          <p:nvPr/>
        </p:nvSpPr>
        <p:spPr>
          <a:xfrm>
            <a:off x="664975" y="3521875"/>
            <a:ext cx="32088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tamaran Light"/>
                <a:ea typeface="Catamaran Light"/>
                <a:cs typeface="Catamaran Light"/>
                <a:sym typeface="Catamaran Light"/>
              </a:rPr>
              <a:t>Our product detects and eliminates odor in trash cans before it surpasses the threshold set by the user </a:t>
            </a:r>
            <a:endParaRPr>
              <a:solidFill>
                <a:srgbClr val="FF0000"/>
              </a:solidFill>
              <a:latin typeface="Catamaran Light"/>
              <a:ea typeface="Catamaran Light"/>
              <a:cs typeface="Catamaran Light"/>
              <a:sym typeface="Catamaran Light"/>
            </a:endParaRPr>
          </a:p>
        </p:txBody>
      </p:sp>
      <p:pic>
        <p:nvPicPr>
          <p:cNvPr id="234" name="Google Shape;234;p38"/>
          <p:cNvPicPr preferRelativeResize="0"/>
          <p:nvPr/>
        </p:nvPicPr>
        <p:blipFill>
          <a:blip r:embed="rId4">
            <a:alphaModFix/>
          </a:blip>
          <a:stretch>
            <a:fillRect/>
          </a:stretch>
        </p:blipFill>
        <p:spPr>
          <a:xfrm rot="5399990">
            <a:off x="6480587" y="3258900"/>
            <a:ext cx="1051923" cy="326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txBox="1"/>
          <p:nvPr/>
        </p:nvSpPr>
        <p:spPr>
          <a:xfrm rot="5400000">
            <a:off x="7037925" y="1431275"/>
            <a:ext cx="28929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Livvic"/>
                <a:ea typeface="Livvic"/>
                <a:cs typeface="Livvic"/>
                <a:sym typeface="Livvic"/>
              </a:rPr>
              <a:t>DESIGN USE</a:t>
            </a:r>
            <a:endParaRPr>
              <a:latin typeface="Catamaran Light"/>
              <a:ea typeface="Catamaran Light"/>
              <a:cs typeface="Catamaran Light"/>
              <a:sym typeface="Catamaran Light"/>
            </a:endParaRPr>
          </a:p>
        </p:txBody>
      </p:sp>
      <p:pic>
        <p:nvPicPr>
          <p:cNvPr id="242" name="Google Shape;242;p39"/>
          <p:cNvPicPr preferRelativeResize="0"/>
          <p:nvPr/>
        </p:nvPicPr>
        <p:blipFill>
          <a:blip r:embed="rId3">
            <a:alphaModFix/>
          </a:blip>
          <a:stretch>
            <a:fillRect/>
          </a:stretch>
        </p:blipFill>
        <p:spPr>
          <a:xfrm>
            <a:off x="928850" y="548400"/>
            <a:ext cx="7149625" cy="370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txBox="1"/>
          <p:nvPr>
            <p:ph type="ctrTitle"/>
          </p:nvPr>
        </p:nvSpPr>
        <p:spPr>
          <a:xfrm rot="5400000">
            <a:off x="6155575" y="1929625"/>
            <a:ext cx="40569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ODOR DETECTOR COMPONENTS </a:t>
            </a:r>
            <a:endParaRPr/>
          </a:p>
        </p:txBody>
      </p:sp>
      <p:sp>
        <p:nvSpPr>
          <p:cNvPr id="249" name="Google Shape;249;p40"/>
          <p:cNvSpPr txBox="1"/>
          <p:nvPr/>
        </p:nvSpPr>
        <p:spPr>
          <a:xfrm>
            <a:off x="1021600" y="686225"/>
            <a:ext cx="6050100" cy="3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Catamaran"/>
                <a:ea typeface="Catamaran"/>
                <a:cs typeface="Catamaran"/>
                <a:sym typeface="Catamaran"/>
              </a:rPr>
              <a:t>Aerosol Spray/Can Components </a:t>
            </a:r>
            <a:endParaRPr b="1" u="sng">
              <a:latin typeface="Catamaran"/>
              <a:ea typeface="Catamaran"/>
              <a:cs typeface="Catamaran"/>
              <a:sym typeface="Catamaran"/>
            </a:endParaRPr>
          </a:p>
          <a:p>
            <a:pPr indent="0" lvl="0" marL="457200" rtl="0" algn="l">
              <a:spcBef>
                <a:spcPts val="0"/>
              </a:spcBef>
              <a:spcAft>
                <a:spcPts val="0"/>
              </a:spcAft>
              <a:buNone/>
            </a:pPr>
            <a:r>
              <a:t/>
            </a:r>
            <a:endParaRPr b="1" u="sng">
              <a:latin typeface="Catamaran"/>
              <a:ea typeface="Catamaran"/>
              <a:cs typeface="Catamaran"/>
              <a:sym typeface="Catamaran"/>
            </a:endParaRPr>
          </a:p>
          <a:p>
            <a:pPr indent="-317500" lvl="0" marL="457200" rtl="0" algn="l">
              <a:lnSpc>
                <a:spcPct val="100000"/>
              </a:lnSpc>
              <a:spcBef>
                <a:spcPts val="0"/>
              </a:spcBef>
              <a:spcAft>
                <a:spcPts val="0"/>
              </a:spcAft>
              <a:buSzPts val="1400"/>
              <a:buFont typeface="Catamaran Light"/>
              <a:buChar char="❖"/>
            </a:pPr>
            <a:r>
              <a:rPr lang="en">
                <a:latin typeface="Catamaran Light"/>
                <a:ea typeface="Catamaran Light"/>
                <a:cs typeface="Catamaran Light"/>
                <a:sym typeface="Catamaran Light"/>
              </a:rPr>
              <a:t>I</a:t>
            </a:r>
            <a:r>
              <a:rPr lang="en">
                <a:latin typeface="Catamaran Light"/>
                <a:ea typeface="Catamaran Light"/>
                <a:cs typeface="Catamaran Light"/>
                <a:sym typeface="Catamaran Light"/>
              </a:rPr>
              <a:t>ncludes a hypochlorite </a:t>
            </a:r>
            <a:r>
              <a:rPr b="1" lang="en">
                <a:latin typeface="Catamaran"/>
                <a:ea typeface="Catamaran"/>
                <a:cs typeface="Catamaran"/>
                <a:sym typeface="Catamaran"/>
              </a:rPr>
              <a:t>disinfectant </a:t>
            </a:r>
            <a:r>
              <a:rPr lang="en">
                <a:latin typeface="Catamaran Light"/>
                <a:ea typeface="Catamaran Light"/>
                <a:cs typeface="Catamaran Light"/>
                <a:sym typeface="Catamaran Light"/>
              </a:rPr>
              <a:t>solution.</a:t>
            </a:r>
            <a:endParaRPr>
              <a:latin typeface="Catamaran Light"/>
              <a:ea typeface="Catamaran Light"/>
              <a:cs typeface="Catamaran Light"/>
              <a:sym typeface="Catamaran Light"/>
            </a:endParaRPr>
          </a:p>
          <a:p>
            <a:pPr indent="-317500" lvl="0" marL="457200" rtl="0" algn="l">
              <a:lnSpc>
                <a:spcPct val="100000"/>
              </a:lnSpc>
              <a:spcBef>
                <a:spcPts val="1000"/>
              </a:spcBef>
              <a:spcAft>
                <a:spcPts val="0"/>
              </a:spcAft>
              <a:buSzPts val="1400"/>
              <a:buFont typeface="Catamaran Light"/>
              <a:buChar char="❖"/>
            </a:pPr>
            <a:r>
              <a:rPr lang="en">
                <a:latin typeface="Catamaran Light"/>
                <a:ea typeface="Catamaran Light"/>
                <a:cs typeface="Catamaran Light"/>
                <a:sym typeface="Catamaran Light"/>
              </a:rPr>
              <a:t>Will use </a:t>
            </a:r>
            <a:r>
              <a:rPr b="1" lang="en">
                <a:latin typeface="Catamaran"/>
                <a:ea typeface="Catamaran"/>
                <a:cs typeface="Catamaran"/>
                <a:sym typeface="Catamaran"/>
              </a:rPr>
              <a:t>natural </a:t>
            </a:r>
            <a:r>
              <a:rPr lang="en">
                <a:latin typeface="Catamaran Light"/>
                <a:ea typeface="Catamaran Light"/>
                <a:cs typeface="Catamaran Light"/>
                <a:sym typeface="Catamaran Light"/>
              </a:rPr>
              <a:t>propellants such as compress gasses (eg. </a:t>
            </a:r>
            <a:r>
              <a:rPr lang="en">
                <a:latin typeface="Catamaran Light"/>
                <a:ea typeface="Catamaran Light"/>
                <a:cs typeface="Catamaran Light"/>
                <a:sym typeface="Catamaran Light"/>
              </a:rPr>
              <a:t>carbon dioxide and nitrous oxide).</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Spray solution that combats smell inducing agents. </a:t>
            </a:r>
            <a:endParaRPr>
              <a:latin typeface="Catamaran Light"/>
              <a:ea typeface="Catamaran Light"/>
              <a:cs typeface="Catamaran Light"/>
              <a:sym typeface="Catamaran Light"/>
            </a:endParaRPr>
          </a:p>
          <a:p>
            <a:pPr indent="-317500" lvl="0" marL="457200" rtl="0" algn="l">
              <a:lnSpc>
                <a:spcPct val="100000"/>
              </a:lnSpc>
              <a:spcBef>
                <a:spcPts val="1000"/>
              </a:spcBef>
              <a:spcAft>
                <a:spcPts val="0"/>
              </a:spcAft>
              <a:buSzPts val="1400"/>
              <a:buFont typeface="Catamaran Light"/>
              <a:buChar char="❖"/>
            </a:pPr>
            <a:r>
              <a:rPr lang="en">
                <a:latin typeface="Catamaran Light"/>
                <a:ea typeface="Catamaran Light"/>
                <a:cs typeface="Catamaran Light"/>
                <a:sym typeface="Catamaran Light"/>
              </a:rPr>
              <a:t>Solution: mixture of distilled water, essential oil, witch hazel, and baking soda.</a:t>
            </a:r>
            <a:endParaRPr>
              <a:latin typeface="Catamaran Light"/>
              <a:ea typeface="Catamaran Light"/>
              <a:cs typeface="Catamaran Light"/>
              <a:sym typeface="Catamaran Light"/>
            </a:endParaRPr>
          </a:p>
          <a:p>
            <a:pPr indent="-317500" lvl="0" marL="457200" rtl="0" algn="l">
              <a:lnSpc>
                <a:spcPct val="100000"/>
              </a:lnSpc>
              <a:spcBef>
                <a:spcPts val="1000"/>
              </a:spcBef>
              <a:spcAft>
                <a:spcPts val="0"/>
              </a:spcAft>
              <a:buSzPts val="1400"/>
              <a:buFont typeface="Catamaran Light"/>
              <a:buChar char="❖"/>
            </a:pPr>
            <a:r>
              <a:rPr lang="en">
                <a:latin typeface="Catamaran Light"/>
                <a:ea typeface="Catamaran Light"/>
                <a:cs typeface="Catamaran Light"/>
                <a:sym typeface="Catamaran Light"/>
              </a:rPr>
              <a:t>Neutralizes odor.</a:t>
            </a:r>
            <a:endParaRPr>
              <a:latin typeface="Catamaran Light"/>
              <a:ea typeface="Catamaran Light"/>
              <a:cs typeface="Catamaran Light"/>
              <a:sym typeface="Catamaran Light"/>
            </a:endParaRPr>
          </a:p>
          <a:p>
            <a:pPr indent="-317500" lvl="0" marL="457200" rtl="0" algn="l">
              <a:lnSpc>
                <a:spcPct val="100000"/>
              </a:lnSpc>
              <a:spcBef>
                <a:spcPts val="1000"/>
              </a:spcBef>
              <a:spcAft>
                <a:spcPts val="1000"/>
              </a:spcAft>
              <a:buSzPts val="1400"/>
              <a:buFont typeface="Catamaran Light"/>
              <a:buChar char="❖"/>
            </a:pPr>
            <a:r>
              <a:rPr lang="en">
                <a:latin typeface="Catamaran Light"/>
                <a:ea typeface="Catamaran Light"/>
                <a:cs typeface="Catamaran Light"/>
                <a:sym typeface="Catamaran Light"/>
              </a:rPr>
              <a:t>Canister w</a:t>
            </a:r>
            <a:r>
              <a:rPr lang="en">
                <a:latin typeface="Catamaran Light"/>
                <a:ea typeface="Catamaran Light"/>
                <a:cs typeface="Catamaran Light"/>
                <a:sym typeface="Catamaran Light"/>
              </a:rPr>
              <a:t>ill be made out of </a:t>
            </a:r>
            <a:r>
              <a:rPr b="1" lang="en">
                <a:latin typeface="Catamaran"/>
                <a:ea typeface="Catamaran"/>
                <a:cs typeface="Catamaran"/>
                <a:sym typeface="Catamaran"/>
              </a:rPr>
              <a:t>recyclable </a:t>
            </a:r>
            <a:r>
              <a:rPr lang="en">
                <a:latin typeface="Catamaran Light"/>
                <a:ea typeface="Catamaran Light"/>
                <a:cs typeface="Catamaran Light"/>
                <a:sym typeface="Catamaran Light"/>
              </a:rPr>
              <a:t>materials.</a:t>
            </a:r>
            <a:endParaRPr>
              <a:latin typeface="Catamaran Light"/>
              <a:ea typeface="Catamaran Light"/>
              <a:cs typeface="Catamaran Light"/>
              <a:sym typeface="Catamaran Light"/>
            </a:endParaRPr>
          </a:p>
        </p:txBody>
      </p:sp>
      <p:sp>
        <p:nvSpPr>
          <p:cNvPr id="250" name="Google Shape;250;p4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txBox="1"/>
          <p:nvPr/>
        </p:nvSpPr>
        <p:spPr>
          <a:xfrm>
            <a:off x="760875" y="349500"/>
            <a:ext cx="6641700" cy="4794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Catamaran"/>
                <a:ea typeface="Catamaran"/>
                <a:cs typeface="Catamaran"/>
                <a:sym typeface="Catamaran"/>
              </a:rPr>
              <a:t>Detector Components </a:t>
            </a:r>
            <a:endParaRPr b="1" u="sng">
              <a:latin typeface="Catamaran"/>
              <a:ea typeface="Catamaran"/>
              <a:cs typeface="Catamaran"/>
              <a:sym typeface="Catamaran"/>
            </a:endParaRPr>
          </a:p>
          <a:p>
            <a:pPr indent="0" lvl="0" marL="0" rtl="0" algn="l">
              <a:spcBef>
                <a:spcPts val="0"/>
              </a:spcBef>
              <a:spcAft>
                <a:spcPts val="0"/>
              </a:spcAft>
              <a:buNone/>
            </a:pPr>
            <a:r>
              <a:t/>
            </a:r>
            <a:endParaRPr b="1" u="sng">
              <a:latin typeface="Catamaran"/>
              <a:ea typeface="Catamaran"/>
              <a:cs typeface="Catamaran"/>
              <a:sym typeface="Catamaran"/>
            </a:endParaRPr>
          </a:p>
          <a:p>
            <a:pPr indent="-317500" lvl="0" marL="457200" rtl="0" algn="l">
              <a:spcBef>
                <a:spcPts val="0"/>
              </a:spcBef>
              <a:spcAft>
                <a:spcPts val="0"/>
              </a:spcAft>
              <a:buSzPts val="1400"/>
              <a:buFont typeface="Catamaran Light"/>
              <a:buChar char="❖"/>
            </a:pPr>
            <a:r>
              <a:rPr lang="en">
                <a:latin typeface="Catamaran Light"/>
                <a:ea typeface="Catamaran Light"/>
                <a:cs typeface="Catamaran Light"/>
                <a:sym typeface="Catamaran Light"/>
              </a:rPr>
              <a:t>Utilize a compact smell sensor, like </a:t>
            </a:r>
            <a:r>
              <a:rPr b="1" lang="en">
                <a:latin typeface="Catamaran"/>
                <a:ea typeface="Catamaran"/>
                <a:cs typeface="Catamaran"/>
                <a:sym typeface="Catamaran"/>
              </a:rPr>
              <a:t>Aroma Bit SDK-1Q</a:t>
            </a:r>
            <a:r>
              <a:rPr lang="en">
                <a:latin typeface="Catamaran Light"/>
                <a:ea typeface="Catamaran Light"/>
                <a:cs typeface="Catamaran Light"/>
                <a:sym typeface="Catamaran Light"/>
              </a:rPr>
              <a:t>, to detect the chemical components in the air and determine odor quality.</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Sensor would be attached to a microcontroller.</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Powered through AA batteries.</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Smell sensor should be placed near the centerline of the trash bin.</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The detector will trigger the can to release spray once the odor suprasses a threshold.</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Threshold is set through a dial on the box which controls the setting on the microcontroller.</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To address the trash blocking, the spray output nozzle is placed inside the black box preventing it from being blocked, the black box can be porous/ grated so the spray can diffuse out.</a:t>
            </a:r>
            <a:endParaRPr>
              <a:latin typeface="Catamaran Light"/>
              <a:ea typeface="Catamaran Light"/>
              <a:cs typeface="Catamaran Light"/>
              <a:sym typeface="Catamaran Light"/>
            </a:endParaRPr>
          </a:p>
          <a:p>
            <a:pPr indent="0" lvl="0" marL="457200" rtl="0" algn="l">
              <a:spcBef>
                <a:spcPts val="0"/>
              </a:spcBef>
              <a:spcAft>
                <a:spcPts val="0"/>
              </a:spcAft>
              <a:buNone/>
            </a:pPr>
            <a:r>
              <a:t/>
            </a:r>
            <a:endParaRPr>
              <a:latin typeface="Catamaran Light"/>
              <a:ea typeface="Catamaran Light"/>
              <a:cs typeface="Catamaran Light"/>
              <a:sym typeface="Catamaran Light"/>
            </a:endParaRPr>
          </a:p>
          <a:p>
            <a:pPr indent="-317500" lvl="0" marL="457200" rtl="0" algn="l">
              <a:spcBef>
                <a:spcPts val="0"/>
              </a:spcBef>
              <a:spcAft>
                <a:spcPts val="1000"/>
              </a:spcAft>
              <a:buSzPts val="1400"/>
              <a:buFont typeface="Catamaran Light"/>
              <a:buChar char="❖"/>
            </a:pPr>
            <a:r>
              <a:rPr lang="en">
                <a:latin typeface="Catamaran Light"/>
                <a:ea typeface="Catamaran Light"/>
                <a:cs typeface="Catamaran Light"/>
                <a:sym typeface="Catamaran Light"/>
              </a:rPr>
              <a:t>Spray 3.5 ml of solution per trigger and will resample the odor in 10 mins to see if another spray is needed.</a:t>
            </a:r>
            <a:endParaRPr>
              <a:latin typeface="Catamaran Light"/>
              <a:ea typeface="Catamaran Light"/>
              <a:cs typeface="Catamaran Light"/>
              <a:sym typeface="Catamaran Light"/>
            </a:endParaRPr>
          </a:p>
        </p:txBody>
      </p:sp>
      <p:sp>
        <p:nvSpPr>
          <p:cNvPr id="257" name="Google Shape;257;p41"/>
          <p:cNvSpPr txBox="1"/>
          <p:nvPr>
            <p:ph type="ctrTitle"/>
          </p:nvPr>
        </p:nvSpPr>
        <p:spPr>
          <a:xfrm rot="5400000">
            <a:off x="6155575" y="1929625"/>
            <a:ext cx="40569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ODOR DETECTOR COMPONENTS </a:t>
            </a:r>
            <a:endParaRPr/>
          </a:p>
        </p:txBody>
      </p:sp>
      <p:sp>
        <p:nvSpPr>
          <p:cNvPr id="258" name="Google Shape;258;p4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2"/>
          <p:cNvSpPr/>
          <p:nvPr/>
        </p:nvSpPr>
        <p:spPr>
          <a:xfrm flipH="1" rot="-5400000">
            <a:off x="7398150"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2"/>
          <p:cNvSpPr txBox="1"/>
          <p:nvPr/>
        </p:nvSpPr>
        <p:spPr>
          <a:xfrm>
            <a:off x="760875" y="501900"/>
            <a:ext cx="6641700" cy="366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tamaran Light"/>
                <a:ea typeface="Catamaran Light"/>
                <a:cs typeface="Catamaran Light"/>
                <a:sym typeface="Catamaran Light"/>
              </a:rPr>
              <a:t>Technology</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Our product is unique and as of now, an exact replica does not exist on the market.</a:t>
            </a:r>
            <a:endParaRPr>
              <a:latin typeface="Catamaran Light"/>
              <a:ea typeface="Catamaran Light"/>
              <a:cs typeface="Catamaran Light"/>
              <a:sym typeface="Catamaran Light"/>
            </a:endParaRPr>
          </a:p>
          <a:p>
            <a:pPr indent="0" lvl="0" marL="0" rtl="0" algn="l">
              <a:spcBef>
                <a:spcPts val="1000"/>
              </a:spcBef>
              <a:spcAft>
                <a:spcPts val="0"/>
              </a:spcAft>
              <a:buNone/>
            </a:pPr>
            <a:r>
              <a:rPr lang="en">
                <a:latin typeface="Catamaran Light"/>
                <a:ea typeface="Catamaran Light"/>
                <a:cs typeface="Catamaran Light"/>
                <a:sym typeface="Catamaran Light"/>
              </a:rPr>
              <a:t>Market</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We have a focused market and are aimed towards selling to householders, restaurant owners, and anyone who faces the problem of smelly trash.</a:t>
            </a:r>
            <a:endParaRPr>
              <a:latin typeface="Catamaran Light"/>
              <a:ea typeface="Catamaran Light"/>
              <a:cs typeface="Catamaran Light"/>
              <a:sym typeface="Catamaran Light"/>
            </a:endParaRPr>
          </a:p>
          <a:p>
            <a:pPr indent="0" lvl="0" marL="0" rtl="0" algn="l">
              <a:spcBef>
                <a:spcPts val="1000"/>
              </a:spcBef>
              <a:spcAft>
                <a:spcPts val="0"/>
              </a:spcAft>
              <a:buNone/>
            </a:pPr>
            <a:r>
              <a:rPr lang="en">
                <a:latin typeface="Catamaran Light"/>
                <a:ea typeface="Catamaran Light"/>
                <a:cs typeface="Catamaran Light"/>
                <a:sym typeface="Catamaran Light"/>
              </a:rPr>
              <a:t>Customer</a:t>
            </a:r>
            <a:endParaRPr>
              <a:latin typeface="Catamaran Light"/>
              <a:ea typeface="Catamaran Light"/>
              <a:cs typeface="Catamaran Light"/>
              <a:sym typeface="Catamaran Light"/>
            </a:endParaRPr>
          </a:p>
          <a:p>
            <a:pPr indent="-317500" lvl="0" marL="457200" rtl="0" algn="l">
              <a:spcBef>
                <a:spcPts val="1000"/>
              </a:spcBef>
              <a:spcAft>
                <a:spcPts val="0"/>
              </a:spcAft>
              <a:buSzPts val="1400"/>
              <a:buFont typeface="Catamaran Light"/>
              <a:buChar char="❖"/>
            </a:pPr>
            <a:r>
              <a:rPr lang="en">
                <a:latin typeface="Catamaran Light"/>
                <a:ea typeface="Catamaran Light"/>
                <a:cs typeface="Catamaran Light"/>
                <a:sym typeface="Catamaran Light"/>
              </a:rPr>
              <a:t>We do not have a dedicated customer base as of now, however, we would be willing to listen to what the customers need and act to make improvements to the product.</a:t>
            </a:r>
            <a:endParaRPr>
              <a:latin typeface="Catamaran Light"/>
              <a:ea typeface="Catamaran Light"/>
              <a:cs typeface="Catamaran Light"/>
              <a:sym typeface="Catamaran Light"/>
            </a:endParaRPr>
          </a:p>
          <a:p>
            <a:pPr indent="0" lvl="0" marL="0" rtl="0" algn="l">
              <a:spcBef>
                <a:spcPts val="1000"/>
              </a:spcBef>
              <a:spcAft>
                <a:spcPts val="0"/>
              </a:spcAft>
              <a:buNone/>
            </a:pPr>
            <a:r>
              <a:rPr lang="en">
                <a:latin typeface="Catamaran Light"/>
                <a:ea typeface="Catamaran Light"/>
                <a:cs typeface="Catamaran Light"/>
                <a:sym typeface="Catamaran Light"/>
              </a:rPr>
              <a:t>Team/Ability to Execute</a:t>
            </a:r>
            <a:endParaRPr>
              <a:latin typeface="Catamaran Light"/>
              <a:ea typeface="Catamaran Light"/>
              <a:cs typeface="Catamaran Light"/>
              <a:sym typeface="Catamaran Light"/>
            </a:endParaRPr>
          </a:p>
          <a:p>
            <a:pPr indent="-317500" lvl="0" marL="457200" rtl="0" algn="l">
              <a:spcBef>
                <a:spcPts val="1000"/>
              </a:spcBef>
              <a:spcAft>
                <a:spcPts val="1000"/>
              </a:spcAft>
              <a:buSzPts val="1400"/>
              <a:buFont typeface="Catamaran Light"/>
              <a:buChar char="❖"/>
            </a:pPr>
            <a:r>
              <a:rPr lang="en">
                <a:latin typeface="Catamaran Light"/>
                <a:ea typeface="Catamaran Light"/>
                <a:cs typeface="Catamaran Light"/>
                <a:sym typeface="Catamaran Light"/>
              </a:rPr>
              <a:t>We are a talented team, however we do not have a chemical engineer, and the spray that is contained within the canister will need to be tested by someone who has a background in chemical engineering.</a:t>
            </a:r>
            <a:endParaRPr>
              <a:latin typeface="Catamaran Light"/>
              <a:ea typeface="Catamaran Light"/>
              <a:cs typeface="Catamaran Light"/>
              <a:sym typeface="Catamaran Light"/>
            </a:endParaRPr>
          </a:p>
        </p:txBody>
      </p:sp>
      <p:sp>
        <p:nvSpPr>
          <p:cNvPr id="265" name="Google Shape;265;p42"/>
          <p:cNvSpPr txBox="1"/>
          <p:nvPr>
            <p:ph type="ctrTitle"/>
          </p:nvPr>
        </p:nvSpPr>
        <p:spPr>
          <a:xfrm rot="5400000">
            <a:off x="6155575" y="1929625"/>
            <a:ext cx="40569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FEASIBILITY &amp; VIABILITY</a:t>
            </a:r>
            <a:endParaRPr/>
          </a:p>
        </p:txBody>
      </p:sp>
      <p:sp>
        <p:nvSpPr>
          <p:cNvPr id="266" name="Google Shape;266;p4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